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removePersonalInfoOnSave="1" saveSubsetFonts="1">
  <p:sldMasterIdLst>
    <p:sldMasterId id="2147483768" r:id="rId1"/>
  </p:sldMasterIdLst>
  <p:notesMasterIdLst>
    <p:notesMasterId r:id="rId3"/>
  </p:notesMasterIdLst>
  <p:sldIdLst>
    <p:sldId id="264" r:id="rId2"/>
  </p:sldIdLst>
  <p:sldSz cx="329184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61672-733C-462C-AF2A-67B0AF1E8DC9}" v="1" dt="2025-03-25T12:50:53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36" d="100"/>
          <a:sy n="36" d="100"/>
        </p:scale>
        <p:origin x="3595" y="259"/>
      </p:cViewPr>
      <p:guideLst>
        <p:guide orient="horz" pos="720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2AF48-F7DF-4203-A2A0-FB5E3D98620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143000"/>
            <a:ext cx="4445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B924B-CFDF-4CA8-ABCB-F00C6826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741210"/>
            <a:ext cx="27980640" cy="7958667"/>
          </a:xfrm>
        </p:spPr>
        <p:txBody>
          <a:bodyPr anchor="b"/>
          <a:lstStyle>
            <a:lvl1pPr algn="ctr">
              <a:defRPr sz="20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2006794"/>
            <a:ext cx="246888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4034" indent="0" algn="ctr">
              <a:buNone/>
              <a:defRPr sz="6667"/>
            </a:lvl2pPr>
            <a:lvl3pPr marL="3048067" indent="0" algn="ctr">
              <a:buNone/>
              <a:defRPr sz="6000"/>
            </a:lvl3pPr>
            <a:lvl4pPr marL="4572100" indent="0" algn="ctr">
              <a:buNone/>
              <a:defRPr sz="5334"/>
            </a:lvl4pPr>
            <a:lvl5pPr marL="6096134" indent="0" algn="ctr">
              <a:buNone/>
              <a:defRPr sz="5334"/>
            </a:lvl5pPr>
            <a:lvl6pPr marL="7620168" indent="0" algn="ctr">
              <a:buNone/>
              <a:defRPr sz="5334"/>
            </a:lvl6pPr>
            <a:lvl7pPr marL="9144202" indent="0" algn="ctr">
              <a:buNone/>
              <a:defRPr sz="5334"/>
            </a:lvl7pPr>
            <a:lvl8pPr marL="10668234" indent="0" algn="ctr">
              <a:buNone/>
              <a:defRPr sz="5334"/>
            </a:lvl8pPr>
            <a:lvl9pPr marL="12192268" indent="0" algn="ctr">
              <a:buNone/>
              <a:defRPr sz="53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217085"/>
            <a:ext cx="7098030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217085"/>
            <a:ext cx="20882610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699132"/>
            <a:ext cx="28392120" cy="9509123"/>
          </a:xfrm>
        </p:spPr>
        <p:txBody>
          <a:bodyPr anchor="b"/>
          <a:lstStyle>
            <a:lvl1pPr>
              <a:defRPr sz="20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5298216"/>
            <a:ext cx="2839212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1pPr>
            <a:lvl2pPr marL="1524034" indent="0">
              <a:buNone/>
              <a:defRPr sz="6667">
                <a:solidFill>
                  <a:schemeClr val="tx1">
                    <a:tint val="82000"/>
                  </a:schemeClr>
                </a:solidFill>
              </a:defRPr>
            </a:lvl2pPr>
            <a:lvl3pPr marL="3048067" indent="0">
              <a:buNone/>
              <a:defRPr sz="6000">
                <a:solidFill>
                  <a:schemeClr val="tx1">
                    <a:tint val="82000"/>
                  </a:schemeClr>
                </a:solidFill>
              </a:defRPr>
            </a:lvl3pPr>
            <a:lvl4pPr marL="4572100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4pPr>
            <a:lvl5pPr marL="6096134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5pPr>
            <a:lvl6pPr marL="7620168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6pPr>
            <a:lvl7pPr marL="9144202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7pPr>
            <a:lvl8pPr marL="10668234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8pPr>
            <a:lvl9pPr marL="12192268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6085417"/>
            <a:ext cx="139903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6085417"/>
            <a:ext cx="139903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217090"/>
            <a:ext cx="2839212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603877"/>
            <a:ext cx="13926024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4034" indent="0">
              <a:buNone/>
              <a:defRPr sz="6667" b="1"/>
            </a:lvl2pPr>
            <a:lvl3pPr marL="3048067" indent="0">
              <a:buNone/>
              <a:defRPr sz="6000" b="1"/>
            </a:lvl3pPr>
            <a:lvl4pPr marL="4572100" indent="0">
              <a:buNone/>
              <a:defRPr sz="5334" b="1"/>
            </a:lvl4pPr>
            <a:lvl5pPr marL="6096134" indent="0">
              <a:buNone/>
              <a:defRPr sz="5334" b="1"/>
            </a:lvl5pPr>
            <a:lvl6pPr marL="7620168" indent="0">
              <a:buNone/>
              <a:defRPr sz="5334" b="1"/>
            </a:lvl6pPr>
            <a:lvl7pPr marL="9144202" indent="0">
              <a:buNone/>
              <a:defRPr sz="5334" b="1"/>
            </a:lvl7pPr>
            <a:lvl8pPr marL="10668234" indent="0">
              <a:buNone/>
              <a:defRPr sz="5334" b="1"/>
            </a:lvl8pPr>
            <a:lvl9pPr marL="12192268" indent="0">
              <a:buNone/>
              <a:defRPr sz="5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350250"/>
            <a:ext cx="13926024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603877"/>
            <a:ext cx="13994608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4034" indent="0">
              <a:buNone/>
              <a:defRPr sz="6667" b="1"/>
            </a:lvl2pPr>
            <a:lvl3pPr marL="3048067" indent="0">
              <a:buNone/>
              <a:defRPr sz="6000" b="1"/>
            </a:lvl3pPr>
            <a:lvl4pPr marL="4572100" indent="0">
              <a:buNone/>
              <a:defRPr sz="5334" b="1"/>
            </a:lvl4pPr>
            <a:lvl5pPr marL="6096134" indent="0">
              <a:buNone/>
              <a:defRPr sz="5334" b="1"/>
            </a:lvl5pPr>
            <a:lvl6pPr marL="7620168" indent="0">
              <a:buNone/>
              <a:defRPr sz="5334" b="1"/>
            </a:lvl6pPr>
            <a:lvl7pPr marL="9144202" indent="0">
              <a:buNone/>
              <a:defRPr sz="5334" b="1"/>
            </a:lvl7pPr>
            <a:lvl8pPr marL="10668234" indent="0">
              <a:buNone/>
              <a:defRPr sz="5334" b="1"/>
            </a:lvl8pPr>
            <a:lvl9pPr marL="12192268" indent="0">
              <a:buNone/>
              <a:defRPr sz="5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350250"/>
            <a:ext cx="13994608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1524000"/>
            <a:ext cx="10617041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291423"/>
            <a:ext cx="16664940" cy="16245417"/>
          </a:xfrm>
        </p:spPr>
        <p:txBody>
          <a:bodyPr/>
          <a:lstStyle>
            <a:lvl1pPr>
              <a:defRPr sz="10667"/>
            </a:lvl1pPr>
            <a:lvl2pPr>
              <a:defRPr sz="9334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6858001"/>
            <a:ext cx="10617041" cy="12705293"/>
          </a:xfrm>
        </p:spPr>
        <p:txBody>
          <a:bodyPr/>
          <a:lstStyle>
            <a:lvl1pPr marL="0" indent="0">
              <a:buNone/>
              <a:defRPr sz="5334"/>
            </a:lvl1pPr>
            <a:lvl2pPr marL="1524034" indent="0">
              <a:buNone/>
              <a:defRPr sz="4667"/>
            </a:lvl2pPr>
            <a:lvl3pPr marL="3048067" indent="0">
              <a:buNone/>
              <a:defRPr sz="4000"/>
            </a:lvl3pPr>
            <a:lvl4pPr marL="4572100" indent="0">
              <a:buNone/>
              <a:defRPr sz="3333"/>
            </a:lvl4pPr>
            <a:lvl5pPr marL="6096134" indent="0">
              <a:buNone/>
              <a:defRPr sz="3333"/>
            </a:lvl5pPr>
            <a:lvl6pPr marL="7620168" indent="0">
              <a:buNone/>
              <a:defRPr sz="3333"/>
            </a:lvl6pPr>
            <a:lvl7pPr marL="9144202" indent="0">
              <a:buNone/>
              <a:defRPr sz="3333"/>
            </a:lvl7pPr>
            <a:lvl8pPr marL="10668234" indent="0">
              <a:buNone/>
              <a:defRPr sz="3333"/>
            </a:lvl8pPr>
            <a:lvl9pPr marL="1219226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1524000"/>
            <a:ext cx="10617041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291423"/>
            <a:ext cx="16664940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4034" indent="0">
              <a:buNone/>
              <a:defRPr sz="9334"/>
            </a:lvl2pPr>
            <a:lvl3pPr marL="3048067" indent="0">
              <a:buNone/>
              <a:defRPr sz="8000"/>
            </a:lvl3pPr>
            <a:lvl4pPr marL="4572100" indent="0">
              <a:buNone/>
              <a:defRPr sz="6667"/>
            </a:lvl4pPr>
            <a:lvl5pPr marL="6096134" indent="0">
              <a:buNone/>
              <a:defRPr sz="6667"/>
            </a:lvl5pPr>
            <a:lvl6pPr marL="7620168" indent="0">
              <a:buNone/>
              <a:defRPr sz="6667"/>
            </a:lvl6pPr>
            <a:lvl7pPr marL="9144202" indent="0">
              <a:buNone/>
              <a:defRPr sz="6667"/>
            </a:lvl7pPr>
            <a:lvl8pPr marL="10668234" indent="0">
              <a:buNone/>
              <a:defRPr sz="6667"/>
            </a:lvl8pPr>
            <a:lvl9pPr marL="1219226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6858001"/>
            <a:ext cx="10617041" cy="12705293"/>
          </a:xfrm>
        </p:spPr>
        <p:txBody>
          <a:bodyPr/>
          <a:lstStyle>
            <a:lvl1pPr marL="0" indent="0">
              <a:buNone/>
              <a:defRPr sz="5334"/>
            </a:lvl1pPr>
            <a:lvl2pPr marL="1524034" indent="0">
              <a:buNone/>
              <a:defRPr sz="4667"/>
            </a:lvl2pPr>
            <a:lvl3pPr marL="3048067" indent="0">
              <a:buNone/>
              <a:defRPr sz="4000"/>
            </a:lvl3pPr>
            <a:lvl4pPr marL="4572100" indent="0">
              <a:buNone/>
              <a:defRPr sz="3333"/>
            </a:lvl4pPr>
            <a:lvl5pPr marL="6096134" indent="0">
              <a:buNone/>
              <a:defRPr sz="3333"/>
            </a:lvl5pPr>
            <a:lvl6pPr marL="7620168" indent="0">
              <a:buNone/>
              <a:defRPr sz="3333"/>
            </a:lvl6pPr>
            <a:lvl7pPr marL="9144202" indent="0">
              <a:buNone/>
              <a:defRPr sz="3333"/>
            </a:lvl7pPr>
            <a:lvl8pPr marL="10668234" indent="0">
              <a:buNone/>
              <a:defRPr sz="3333"/>
            </a:lvl8pPr>
            <a:lvl9pPr marL="1219226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8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217090"/>
            <a:ext cx="2839212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6085417"/>
            <a:ext cx="2839212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1187840"/>
            <a:ext cx="74066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1187840"/>
            <a:ext cx="1110996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1187840"/>
            <a:ext cx="74066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3048067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2016" indent="-762016" algn="l" defTabSz="3048067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4" kern="1200">
          <a:solidFill>
            <a:schemeClr val="tx1"/>
          </a:solidFill>
          <a:latin typeface="+mn-lt"/>
          <a:ea typeface="+mn-ea"/>
          <a:cs typeface="+mn-cs"/>
        </a:defRPr>
      </a:lvl1pPr>
      <a:lvl2pPr marL="2286050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4118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151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21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6218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252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42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40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67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100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61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20168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202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82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2268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png"/><Relationship Id="rId68" Type="http://schemas.openxmlformats.org/officeDocument/2006/relationships/image" Target="../media/image6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5" Type="http://schemas.openxmlformats.org/officeDocument/2006/relationships/image" Target="../media/image4.svg"/><Relationship Id="rId61" Type="http://schemas.openxmlformats.org/officeDocument/2006/relationships/image" Target="../media/image60.pn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svg"/><Relationship Id="rId62" Type="http://schemas.openxmlformats.org/officeDocument/2006/relationships/image" Target="../media/image61.svg"/><Relationship Id="rId70" Type="http://schemas.openxmlformats.org/officeDocument/2006/relationships/image" Target="../media/image6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svg"/><Relationship Id="rId65" Type="http://schemas.openxmlformats.org/officeDocument/2006/relationships/image" Target="../media/image64.svg"/><Relationship Id="rId73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svg"/><Relationship Id="rId7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BF304-07C1-4D8C-8424-D2FD0331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B0C7290-AFAF-D44A-D943-E4C7DE8C95B9}"/>
              </a:ext>
            </a:extLst>
          </p:cNvPr>
          <p:cNvGrpSpPr/>
          <p:nvPr/>
        </p:nvGrpSpPr>
        <p:grpSpPr>
          <a:xfrm>
            <a:off x="859490" y="2299349"/>
            <a:ext cx="31199423" cy="425022"/>
            <a:chOff x="681956" y="1765297"/>
            <a:chExt cx="31966998" cy="442431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C829489A-4F7C-CF11-CF2A-826E1BFC5749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40ADFC4F-B8EE-1C0C-C197-BF6B6E0E0D1E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onboarding workflow architecture</a:t>
              </a: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887827EE-8088-6636-66C7-8744FB189CBB}"/>
                </a:ext>
              </a:extLst>
            </p:cNvPr>
            <p:cNvSpPr/>
            <p:nvPr/>
          </p:nvSpPr>
          <p:spPr bwMode="auto">
            <a:xfrm>
              <a:off x="22528762" y="1765298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Connected cluster management architecture</a:t>
              </a:r>
            </a:p>
          </p:txBody>
        </p: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4E2BE41E-0A41-8EBC-1873-E88A7E19FD1E}"/>
              </a:ext>
            </a:extLst>
          </p:cNvPr>
          <p:cNvGrpSpPr/>
          <p:nvPr/>
        </p:nvGrpSpPr>
        <p:grpSpPr>
          <a:xfrm>
            <a:off x="859490" y="8595145"/>
            <a:ext cx="31199423" cy="425022"/>
            <a:chOff x="681956" y="1765297"/>
            <a:chExt cx="31966998" cy="442431"/>
          </a:xfrm>
        </p:grpSpPr>
        <p:sp>
          <p:nvSpPr>
            <p:cNvPr id="1239" name="Rectangle: Rounded Corners 1238">
              <a:extLst>
                <a:ext uri="{FF2B5EF4-FFF2-40B4-BE49-F238E27FC236}">
                  <a16:creationId xmlns:a16="http://schemas.microsoft.com/office/drawing/2014/main" id="{DA1F4590-8A62-8F6C-D911-2E4783F20FD3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Network connectivity architecture</a:t>
              </a:r>
            </a:p>
          </p:txBody>
        </p:sp>
        <p:sp>
          <p:nvSpPr>
            <p:cNvPr id="1240" name="Rectangle: Rounded Corners 1239">
              <a:extLst>
                <a:ext uri="{FF2B5EF4-FFF2-40B4-BE49-F238E27FC236}">
                  <a16:creationId xmlns:a16="http://schemas.microsoft.com/office/drawing/2014/main" id="{6CADA3DB-C52C-DB80-5946-968A89776ACB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Connect network architecture</a:t>
              </a:r>
            </a:p>
          </p:txBody>
        </p: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B1E8B207-5A78-C104-FF18-7AB4B0D16686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extension installation workflow </a:t>
              </a: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architecture</a:t>
              </a:r>
            </a:p>
          </p:txBody>
        </p:sp>
      </p:grpSp>
      <p:grpSp>
        <p:nvGrpSpPr>
          <p:cNvPr id="1228" name="Group 1227">
            <a:extLst>
              <a:ext uri="{FF2B5EF4-FFF2-40B4-BE49-F238E27FC236}">
                <a16:creationId xmlns:a16="http://schemas.microsoft.com/office/drawing/2014/main" id="{261E5A1B-4674-4C14-0977-6B79CBA09C97}"/>
              </a:ext>
            </a:extLst>
          </p:cNvPr>
          <p:cNvGrpSpPr/>
          <p:nvPr/>
        </p:nvGrpSpPr>
        <p:grpSpPr>
          <a:xfrm>
            <a:off x="859488" y="14904490"/>
            <a:ext cx="31199423" cy="425022"/>
            <a:chOff x="681956" y="1765297"/>
            <a:chExt cx="31966998" cy="442431"/>
          </a:xfrm>
        </p:grpSpPr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14A0ACB4-E1E1-8CE1-1846-524EA1DB9ABC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GitOps configuration workflow </a:t>
              </a: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architecture</a:t>
              </a: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957EC562-8E9C-FCA9-D77A-467954FC3565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</a:t>
              </a: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Entra ID role-based access control architecture</a:t>
              </a: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FC9FBE59-C796-3EA1-7424-85FEF201CB22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Policy (Gatekeeper) architecture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1F8617-E26E-5592-A39E-C0358D920CF7}"/>
              </a:ext>
            </a:extLst>
          </p:cNvPr>
          <p:cNvGrpSpPr/>
          <p:nvPr/>
        </p:nvGrpSpPr>
        <p:grpSpPr>
          <a:xfrm>
            <a:off x="11524766" y="3041441"/>
            <a:ext cx="9875520" cy="5020056"/>
            <a:chOff x="243219" y="787209"/>
            <a:chExt cx="11948781" cy="59422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D3A1B6-5DA0-9F32-1E0A-1599145C5A55}"/>
                </a:ext>
              </a:extLst>
            </p:cNvPr>
            <p:cNvSpPr/>
            <p:nvPr/>
          </p:nvSpPr>
          <p:spPr bwMode="auto">
            <a:xfrm>
              <a:off x="2527063" y="795660"/>
              <a:ext cx="9624144" cy="3238353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7014B78-4B7B-D3CF-332B-4C55F28AECA5}"/>
                </a:ext>
              </a:extLst>
            </p:cNvPr>
            <p:cNvSpPr/>
            <p:nvPr/>
          </p:nvSpPr>
          <p:spPr bwMode="auto">
            <a:xfrm>
              <a:off x="2527063" y="4190312"/>
              <a:ext cx="9624610" cy="2539192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68DC261C-BEF1-67EB-7E18-4504AE58C0BA}"/>
                </a:ext>
              </a:extLst>
            </p:cNvPr>
            <p:cNvSpPr/>
            <p:nvPr/>
          </p:nvSpPr>
          <p:spPr bwMode="auto">
            <a:xfrm>
              <a:off x="3288234" y="5808292"/>
              <a:ext cx="816777" cy="514055"/>
            </a:xfrm>
            <a:prstGeom prst="can">
              <a:avLst>
                <a:gd name="adj" fmla="val 16854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etcd</a:t>
              </a:r>
              <a:endPara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cs typeface="Segoe UI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577C56-6AF5-E3A3-F220-BDE8919DEE8E}"/>
                </a:ext>
              </a:extLst>
            </p:cNvPr>
            <p:cNvGrpSpPr/>
            <p:nvPr/>
          </p:nvGrpSpPr>
          <p:grpSpPr>
            <a:xfrm>
              <a:off x="5250588" y="5258465"/>
              <a:ext cx="1804338" cy="514055"/>
              <a:chOff x="3170772" y="4326136"/>
              <a:chExt cx="1804338" cy="514055"/>
            </a:xfrm>
          </p:grpSpPr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5AFD2713-7214-5159-8361-34DA03DD72FD}"/>
                  </a:ext>
                </a:extLst>
              </p:cNvPr>
              <p:cNvSpPr/>
              <p:nvPr/>
            </p:nvSpPr>
            <p:spPr bwMode="auto">
              <a:xfrm>
                <a:off x="3170772" y="4326136"/>
                <a:ext cx="1804338" cy="51405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Kubernetes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213" name="Graphic 212">
                <a:extLst>
                  <a:ext uri="{FF2B5EF4-FFF2-40B4-BE49-F238E27FC236}">
                    <a16:creationId xmlns:a16="http://schemas.microsoft.com/office/drawing/2014/main" id="{71836623-D48B-AA19-B478-6E135A758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42874" y="4428043"/>
                <a:ext cx="329737" cy="32004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E41EF-685C-2403-7B6F-C99DFC91327B}"/>
                </a:ext>
              </a:extLst>
            </p:cNvPr>
            <p:cNvGrpSpPr/>
            <p:nvPr/>
          </p:nvGrpSpPr>
          <p:grpSpPr>
            <a:xfrm>
              <a:off x="9124240" y="4730771"/>
              <a:ext cx="1145577" cy="1569442"/>
              <a:chOff x="6736028" y="4442212"/>
              <a:chExt cx="1145577" cy="2025924"/>
            </a:xfrm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D417446D-CF72-B6F3-D2A8-79B8D93D2A24}"/>
                  </a:ext>
                </a:extLst>
              </p:cNvPr>
              <p:cNvSpPr/>
              <p:nvPr/>
            </p:nvSpPr>
            <p:spPr bwMode="auto">
              <a:xfrm>
                <a:off x="6736028" y="4442212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Cluster Metadata o</a:t>
                </a:r>
                <a:r>
                  <a:rPr kumimoji="0" 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perator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837EB2D3-0C53-838F-9A2B-36F95FFDC465}"/>
                  </a:ext>
                </a:extLst>
              </p:cNvPr>
              <p:cNvSpPr/>
              <p:nvPr/>
            </p:nvSpPr>
            <p:spPr bwMode="auto">
              <a:xfrm>
                <a:off x="6736028" y="5160796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Resource Sync operator</a:t>
                </a:r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7D916DFD-69CC-886E-24D5-B640084AFD21}"/>
                  </a:ext>
                </a:extLst>
              </p:cNvPr>
              <p:cNvSpPr/>
              <p:nvPr/>
            </p:nvSpPr>
            <p:spPr bwMode="auto">
              <a:xfrm>
                <a:off x="6736028" y="5877245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Cluster Identity Operator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372798-662B-3A31-2E64-97C8516CFEFB}"/>
                </a:ext>
              </a:extLst>
            </p:cNvPr>
            <p:cNvCxnSpPr>
              <a:cxnSpLocks/>
              <a:stCxn id="210" idx="1"/>
              <a:endCxn id="212" idx="3"/>
            </p:cNvCxnSpPr>
            <p:nvPr/>
          </p:nvCxnSpPr>
          <p:spPr>
            <a:xfrm flipH="1" flipV="1">
              <a:off x="7054926" y="5515493"/>
              <a:ext cx="2069314" cy="82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3FB135A1-61A4-E031-B933-D73DD65D6F74}"/>
                </a:ext>
              </a:extLst>
            </p:cNvPr>
            <p:cNvCxnSpPr>
              <a:cxnSpLocks/>
              <a:stCxn id="209" idx="1"/>
              <a:endCxn id="212" idx="0"/>
            </p:cNvCxnSpPr>
            <p:nvPr/>
          </p:nvCxnSpPr>
          <p:spPr>
            <a:xfrm rot="10800000" flipV="1">
              <a:off x="6152758" y="4959647"/>
              <a:ext cx="2971483" cy="298818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CA1D1B1-5FBF-89BF-523A-7A0C1F4E0043}"/>
                </a:ext>
              </a:extLst>
            </p:cNvPr>
            <p:cNvCxnSpPr>
              <a:cxnSpLocks/>
              <a:stCxn id="211" idx="1"/>
              <a:endCxn id="212" idx="2"/>
            </p:cNvCxnSpPr>
            <p:nvPr/>
          </p:nvCxnSpPr>
          <p:spPr>
            <a:xfrm rot="10800000">
              <a:off x="6152758" y="5772520"/>
              <a:ext cx="2971483" cy="298818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A68C92-4B1A-8197-5F10-A5D63FAD4C20}"/>
                </a:ext>
              </a:extLst>
            </p:cNvPr>
            <p:cNvSpPr/>
            <p:nvPr/>
          </p:nvSpPr>
          <p:spPr>
            <a:xfrm>
              <a:off x="6408941" y="4683944"/>
              <a:ext cx="2756738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cluster metadata and update custom resource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5BAAB5-6674-DA6D-8B3D-0502A1EF72F5}"/>
                </a:ext>
              </a:extLst>
            </p:cNvPr>
            <p:cNvSpPr/>
            <p:nvPr/>
          </p:nvSpPr>
          <p:spPr>
            <a:xfrm>
              <a:off x="6824119" y="6074471"/>
              <a:ext cx="1886271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Save the Azure identity certificate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B1478D-4854-FEAC-513D-6CCDC7476FDE}"/>
                </a:ext>
              </a:extLst>
            </p:cNvPr>
            <p:cNvSpPr/>
            <p:nvPr/>
          </p:nvSpPr>
          <p:spPr>
            <a:xfrm>
              <a:off x="7324790" y="5147051"/>
              <a:ext cx="1686145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Watch for updates in cluster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metadata custom resource</a:t>
              </a: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E00ACF1-5101-023C-9373-FB2E7C9161E5}"/>
                </a:ext>
              </a:extLst>
            </p:cNvPr>
            <p:cNvSpPr/>
            <p:nvPr/>
          </p:nvSpPr>
          <p:spPr bwMode="auto">
            <a:xfrm>
              <a:off x="7112407" y="5157611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6b</a:t>
              </a: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E23C9058-BD4E-779A-9AD5-B61A10FAC970}"/>
                </a:ext>
              </a:extLst>
            </p:cNvPr>
            <p:cNvSpPr/>
            <p:nvPr/>
          </p:nvSpPr>
          <p:spPr bwMode="auto">
            <a:xfrm>
              <a:off x="6158476" y="4599755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6a</a:t>
              </a:r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8BC7324-69B7-DACC-6AF5-B7E3E43D741D}"/>
                </a:ext>
              </a:extLst>
            </p:cNvPr>
            <p:cNvSpPr/>
            <p:nvPr/>
          </p:nvSpPr>
          <p:spPr bwMode="auto">
            <a:xfrm>
              <a:off x="6154411" y="6149414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1047C3-C565-859A-783A-4F1D90DFC69D}"/>
                </a:ext>
              </a:extLst>
            </p:cNvPr>
            <p:cNvSpPr/>
            <p:nvPr/>
          </p:nvSpPr>
          <p:spPr>
            <a:xfrm>
              <a:off x="4169635" y="5760227"/>
              <a:ext cx="1925643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Save state and onboarding private key in Kubernetes datastore</a:t>
              </a: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30A2684-9C29-BD1A-D9B1-66CF876E982B}"/>
                </a:ext>
              </a:extLst>
            </p:cNvPr>
            <p:cNvSpPr/>
            <p:nvPr/>
          </p:nvSpPr>
          <p:spPr bwMode="auto">
            <a:xfrm>
              <a:off x="4538985" y="6132509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3b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C2B9DB-084E-D0EE-E91E-DFF73D96988C}"/>
                </a:ext>
              </a:extLst>
            </p:cNvPr>
            <p:cNvGrpSpPr/>
            <p:nvPr/>
          </p:nvGrpSpPr>
          <p:grpSpPr>
            <a:xfrm>
              <a:off x="6062217" y="1923365"/>
              <a:ext cx="3164184" cy="1654474"/>
              <a:chOff x="5410025" y="1174846"/>
              <a:chExt cx="3164184" cy="1654474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D7F41BC7-E548-D83E-4683-5B92CD31FF56}"/>
                  </a:ext>
                </a:extLst>
              </p:cNvPr>
              <p:cNvSpPr/>
              <p:nvPr/>
            </p:nvSpPr>
            <p:spPr bwMode="auto">
              <a:xfrm>
                <a:off x="5410025" y="1174846"/>
                <a:ext cx="3164184" cy="165447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Resource Manager (ARM)</a:t>
                </a:r>
              </a:p>
            </p:txBody>
          </p:sp>
          <p:pic>
            <p:nvPicPr>
              <p:cNvPr id="207" name="Graphic 206">
                <a:extLst>
                  <a:ext uri="{FF2B5EF4-FFF2-40B4-BE49-F238E27FC236}">
                    <a16:creationId xmlns:a16="http://schemas.microsoft.com/office/drawing/2014/main" id="{749BDDA9-AF0B-949F-38E2-4878496D6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23046" y="1226494"/>
                <a:ext cx="365760" cy="365760"/>
              </a:xfrm>
              <a:prstGeom prst="rect">
                <a:avLst/>
              </a:prstGeom>
            </p:spPr>
          </p:pic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7AABD2CE-1DEF-A669-4CD7-B6C4DF091AF6}"/>
                  </a:ext>
                </a:extLst>
              </p:cNvPr>
              <p:cNvSpPr/>
              <p:nvPr/>
            </p:nvSpPr>
            <p:spPr bwMode="auto">
              <a:xfrm>
                <a:off x="6188771" y="1729802"/>
                <a:ext cx="1611155" cy="4741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Microsoft.Kubernetes</a:t>
                </a:r>
                <a:endPara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resource provider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0566A1-7C35-4044-DC1F-F899C49253C7}"/>
                </a:ext>
              </a:extLst>
            </p:cNvPr>
            <p:cNvSpPr/>
            <p:nvPr/>
          </p:nvSpPr>
          <p:spPr>
            <a:xfrm>
              <a:off x="6062217" y="3114660"/>
              <a:ext cx="2040625" cy="32682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PUT </a:t>
              </a:r>
              <a:r>
                <a:rPr kumimoji="0" lang="en-US" sz="6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connectedCluster</a:t>
              </a: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resource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along with Managed Identity metadata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C919DDDD-2981-7060-0989-0FBFB008F31C}"/>
                </a:ext>
              </a:extLst>
            </p:cNvPr>
            <p:cNvCxnSpPr>
              <a:cxnSpLocks/>
              <a:stCxn id="207" idx="2"/>
              <a:endCxn id="208" idx="2"/>
            </p:cNvCxnSpPr>
            <p:nvPr/>
          </p:nvCxnSpPr>
          <p:spPr>
            <a:xfrm rot="16200000" flipH="1">
              <a:off x="6646467" y="1952423"/>
              <a:ext cx="611725" cy="1388423"/>
            </a:xfrm>
            <a:prstGeom prst="bentConnector3">
              <a:avLst>
                <a:gd name="adj1" fmla="val 129554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E04365E-672D-7BEB-AEB8-D3EC05E4E79A}"/>
                </a:ext>
              </a:extLst>
            </p:cNvPr>
            <p:cNvSpPr/>
            <p:nvPr/>
          </p:nvSpPr>
          <p:spPr bwMode="auto">
            <a:xfrm>
              <a:off x="8036232" y="3114393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3g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C0ED8DC-D1D0-83CB-C3C5-9229625CDC38}"/>
                </a:ext>
              </a:extLst>
            </p:cNvPr>
            <p:cNvSpPr/>
            <p:nvPr/>
          </p:nvSpPr>
          <p:spPr bwMode="auto">
            <a:xfrm>
              <a:off x="10240933" y="2873366"/>
              <a:ext cx="1686952" cy="5010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Data Plane service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280882-901C-029A-A724-77C8D26C69E4}"/>
                </a:ext>
              </a:extLst>
            </p:cNvPr>
            <p:cNvSpPr/>
            <p:nvPr/>
          </p:nvSpPr>
          <p:spPr bwMode="auto">
            <a:xfrm>
              <a:off x="10240933" y="2070638"/>
              <a:ext cx="1686952" cy="5010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Hybrid Identity service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037BC4A0-ACE6-5D42-A1DA-18A4E1904564}"/>
                </a:ext>
              </a:extLst>
            </p:cNvPr>
            <p:cNvCxnSpPr>
              <a:cxnSpLocks/>
              <a:stCxn id="23" idx="1"/>
              <a:endCxn id="208" idx="3"/>
            </p:cNvCxnSpPr>
            <p:nvPr/>
          </p:nvCxnSpPr>
          <p:spPr>
            <a:xfrm rot="10800000">
              <a:off x="8452119" y="2715410"/>
              <a:ext cx="1788815" cy="408504"/>
            </a:xfrm>
            <a:prstGeom prst="bentConnector3">
              <a:avLst>
                <a:gd name="adj1" fmla="val 3226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F27BBA87-15EC-B55B-E9DC-4FEDD8B76D63}"/>
                </a:ext>
              </a:extLst>
            </p:cNvPr>
            <p:cNvCxnSpPr>
              <a:cxnSpLocks/>
              <a:stCxn id="208" idx="0"/>
              <a:endCxn id="24" idx="1"/>
            </p:cNvCxnSpPr>
            <p:nvPr/>
          </p:nvCxnSpPr>
          <p:spPr>
            <a:xfrm rot="5400000" flipH="1" flipV="1">
              <a:off x="8865170" y="1102558"/>
              <a:ext cx="157135" cy="2594392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AC39CE-25CA-1878-FBF5-3A6A31AC30E8}"/>
                </a:ext>
              </a:extLst>
            </p:cNvPr>
            <p:cNvSpPr/>
            <p:nvPr/>
          </p:nvSpPr>
          <p:spPr>
            <a:xfrm>
              <a:off x="9065850" y="2711448"/>
              <a:ext cx="1334020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Update cluster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metadata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20289F-A6D6-2058-C284-61E18BCB6BB9}"/>
                </a:ext>
              </a:extLst>
            </p:cNvPr>
            <p:cNvSpPr/>
            <p:nvPr/>
          </p:nvSpPr>
          <p:spPr>
            <a:xfrm>
              <a:off x="9030018" y="1960907"/>
              <a:ext cx="1334020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Save identity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metadata</a:t>
              </a:r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1151218-39B9-D26F-8686-6C2CCFC988BB}"/>
                </a:ext>
              </a:extLst>
            </p:cNvPr>
            <p:cNvSpPr/>
            <p:nvPr/>
          </p:nvSpPr>
          <p:spPr bwMode="auto">
            <a:xfrm>
              <a:off x="9596507" y="3091271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6d</a:t>
              </a:r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7430627-5E97-7C3E-532E-8630F29EADCB}"/>
                </a:ext>
              </a:extLst>
            </p:cNvPr>
            <p:cNvSpPr/>
            <p:nvPr/>
          </p:nvSpPr>
          <p:spPr bwMode="auto">
            <a:xfrm>
              <a:off x="9984627" y="1767871"/>
              <a:ext cx="274320" cy="274320"/>
            </a:xfrm>
            <a:prstGeom prst="flowChartConnector">
              <a:avLst/>
            </a:prstGeom>
            <a:solidFill>
              <a:srgbClr val="A27B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73ED958-4B73-AC79-0FFB-3C2B0989BA82}"/>
                </a:ext>
              </a:extLst>
            </p:cNvPr>
            <p:cNvCxnSpPr>
              <a:cxnSpLocks/>
              <a:stCxn id="210" idx="3"/>
              <a:endCxn id="23" idx="2"/>
            </p:cNvCxnSpPr>
            <p:nvPr/>
          </p:nvCxnSpPr>
          <p:spPr>
            <a:xfrm flipV="1">
              <a:off x="10269817" y="3374462"/>
              <a:ext cx="814592" cy="2141857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0FE359FC-5F3E-CEF9-46F4-E6918957585F}"/>
                </a:ext>
              </a:extLst>
            </p:cNvPr>
            <p:cNvCxnSpPr>
              <a:cxnSpLocks/>
              <a:stCxn id="211" idx="3"/>
              <a:endCxn id="24" idx="3"/>
            </p:cNvCxnSpPr>
            <p:nvPr/>
          </p:nvCxnSpPr>
          <p:spPr>
            <a:xfrm flipV="1">
              <a:off x="10269817" y="2321186"/>
              <a:ext cx="1658068" cy="3750152"/>
            </a:xfrm>
            <a:prstGeom prst="bentConnector3">
              <a:avLst>
                <a:gd name="adj1" fmla="val 109101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506935-373D-29E8-1828-9731D1767B2E}"/>
                </a:ext>
              </a:extLst>
            </p:cNvPr>
            <p:cNvSpPr/>
            <p:nvPr/>
          </p:nvSpPr>
          <p:spPr>
            <a:xfrm>
              <a:off x="7988156" y="3639304"/>
              <a:ext cx="3164184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Push cluster metadata (uses Managed Identity to authenticate 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eastus.dp.kubernetesconfiguration.com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)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133909BB-6D63-8ABB-7B23-C2E6DEC9FD3F}"/>
                </a:ext>
              </a:extLst>
            </p:cNvPr>
            <p:cNvSpPr/>
            <p:nvPr/>
          </p:nvSpPr>
          <p:spPr bwMode="auto">
            <a:xfrm>
              <a:off x="10678266" y="3416528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6c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1CB14A-CAC0-2E2F-C569-FCBF60255B20}"/>
                </a:ext>
              </a:extLst>
            </p:cNvPr>
            <p:cNvSpPr/>
            <p:nvPr/>
          </p:nvSpPr>
          <p:spPr>
            <a:xfrm>
              <a:off x="10345291" y="6073763"/>
              <a:ext cx="1846709" cy="61733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</a:t>
              </a: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connectedCluster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Managed Identity certificate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(uses onboarding private key to authenticate 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eus.his.azure.com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)</a:t>
              </a: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DE361E8-BC5C-FD00-F5FF-9843B0B806DA}"/>
                </a:ext>
              </a:extLst>
            </p:cNvPr>
            <p:cNvSpPr/>
            <p:nvPr/>
          </p:nvSpPr>
          <p:spPr bwMode="auto">
            <a:xfrm>
              <a:off x="11131485" y="5711340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5a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C1E2809-0185-B2DF-A39F-006383340310}"/>
                </a:ext>
              </a:extLst>
            </p:cNvPr>
            <p:cNvSpPr/>
            <p:nvPr/>
          </p:nvSpPr>
          <p:spPr bwMode="auto">
            <a:xfrm>
              <a:off x="6062217" y="1232808"/>
              <a:ext cx="1686952" cy="31741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Managed Identity service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8E541A4-C6E1-A461-4620-45E31E775584}"/>
                </a:ext>
              </a:extLst>
            </p:cNvPr>
            <p:cNvCxnSpPr>
              <a:cxnSpLocks/>
              <a:stCxn id="24" idx="0"/>
              <a:endCxn id="37" idx="0"/>
            </p:cNvCxnSpPr>
            <p:nvPr/>
          </p:nvCxnSpPr>
          <p:spPr>
            <a:xfrm rot="16200000" flipV="1">
              <a:off x="8576136" y="-437635"/>
              <a:ext cx="837830" cy="4178716"/>
            </a:xfrm>
            <a:prstGeom prst="bentConnector3">
              <a:avLst>
                <a:gd name="adj1" fmla="val 116585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BEB01B-0A40-16B5-AEFF-D0DFA94E815D}"/>
                </a:ext>
              </a:extLst>
            </p:cNvPr>
            <p:cNvSpPr/>
            <p:nvPr/>
          </p:nvSpPr>
          <p:spPr>
            <a:xfrm>
              <a:off x="8388223" y="1148970"/>
              <a:ext cx="1643768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the identity certificate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7BF4A58C-585D-EF0D-211D-258D9F98DD28}"/>
                </a:ext>
              </a:extLst>
            </p:cNvPr>
            <p:cNvSpPr/>
            <p:nvPr/>
          </p:nvSpPr>
          <p:spPr bwMode="auto">
            <a:xfrm>
              <a:off x="9984627" y="1154547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5b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C5C676-9330-2C3D-2741-8884BB0C909A}"/>
                </a:ext>
              </a:extLst>
            </p:cNvPr>
            <p:cNvGrpSpPr/>
            <p:nvPr/>
          </p:nvGrpSpPr>
          <p:grpSpPr>
            <a:xfrm>
              <a:off x="4601691" y="1230377"/>
              <a:ext cx="940224" cy="852589"/>
              <a:chOff x="4901289" y="2263170"/>
              <a:chExt cx="940224" cy="852589"/>
            </a:xfrm>
          </p:grpSpPr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6B74EEDA-5E23-2CCD-563F-4CF8329CD559}"/>
                  </a:ext>
                </a:extLst>
              </p:cNvPr>
              <p:cNvSpPr/>
              <p:nvPr/>
            </p:nvSpPr>
            <p:spPr bwMode="auto">
              <a:xfrm>
                <a:off x="4901289" y="2263170"/>
                <a:ext cx="940224" cy="852589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Microsoft </a:t>
                </a:r>
              </a:p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Entra ID</a:t>
                </a:r>
              </a:p>
            </p:txBody>
          </p:sp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00F7DE9C-0D73-91E9-644C-6D4F8EF11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88521" y="2725884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68149B-8D64-4DE8-1A2E-376BB8C44BC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5515352" y="1391516"/>
              <a:ext cx="54686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75C00B-E9DE-5CD3-32CF-00B05D8A88D1}"/>
                </a:ext>
              </a:extLst>
            </p:cNvPr>
            <p:cNvSpPr/>
            <p:nvPr/>
          </p:nvSpPr>
          <p:spPr>
            <a:xfrm>
              <a:off x="5112563" y="862447"/>
              <a:ext cx="1414457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Create Service Principal in 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Microsoft Entra ID</a:t>
              </a:r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BFE29E1E-4FE1-40E2-7953-F7BCEDEEFBEF}"/>
                </a:ext>
              </a:extLst>
            </p:cNvPr>
            <p:cNvSpPr/>
            <p:nvPr/>
          </p:nvSpPr>
          <p:spPr bwMode="auto">
            <a:xfrm>
              <a:off x="4888923" y="894587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41A6BF-9653-A739-D696-7F71CA9EE050}"/>
                </a:ext>
              </a:extLst>
            </p:cNvPr>
            <p:cNvSpPr/>
            <p:nvPr/>
          </p:nvSpPr>
          <p:spPr>
            <a:xfrm>
              <a:off x="6586622" y="1572979"/>
              <a:ext cx="1435833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Create Managed Identity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8E065732-CFA1-0759-836E-C695A2247638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7749169" y="1391516"/>
              <a:ext cx="546572" cy="537612"/>
            </a:xfrm>
            <a:prstGeom prst="bentConnector3">
              <a:avLst>
                <a:gd name="adj1" fmla="val -1392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92927816-31F8-86CD-C5E7-A88DE916FA05}"/>
                </a:ext>
              </a:extLst>
            </p:cNvPr>
            <p:cNvSpPr/>
            <p:nvPr/>
          </p:nvSpPr>
          <p:spPr bwMode="auto">
            <a:xfrm>
              <a:off x="7977397" y="1567985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95E958D-DEE6-00EA-8A57-B378C025D8F1}"/>
                </a:ext>
              </a:extLst>
            </p:cNvPr>
            <p:cNvSpPr/>
            <p:nvPr/>
          </p:nvSpPr>
          <p:spPr>
            <a:xfrm>
              <a:off x="790688" y="5013346"/>
              <a:ext cx="1768114" cy="49023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Uses Helm to deploy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Arc-enabled Kubernetes agents with onboarding private key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6D0527-A74C-9A3B-5F59-86897AABEB79}"/>
                </a:ext>
              </a:extLst>
            </p:cNvPr>
            <p:cNvSpPr/>
            <p:nvPr/>
          </p:nvSpPr>
          <p:spPr>
            <a:xfrm>
              <a:off x="2434581" y="1877818"/>
              <a:ext cx="2218245" cy="435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PUT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resource </a:t>
              </a:r>
              <a:r>
                <a:rPr kumimoji="0" lang="en-US" sz="6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Microsoft.Kubernetes</a:t>
              </a: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/</a:t>
              </a:r>
              <a:r>
                <a:rPr kumimoji="0" lang="en-US" sz="6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connectedClusters</a:t>
              </a: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with public key (</a:t>
              </a: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management.azure.com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)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CB76006-9B22-73D2-BC3A-7701BAFD1DE0}"/>
                </a:ext>
              </a:extLst>
            </p:cNvPr>
            <p:cNvGrpSpPr/>
            <p:nvPr/>
          </p:nvGrpSpPr>
          <p:grpSpPr>
            <a:xfrm>
              <a:off x="4683241" y="2743900"/>
              <a:ext cx="1278898" cy="852590"/>
              <a:chOff x="2971060" y="1099560"/>
              <a:chExt cx="1278898" cy="852590"/>
            </a:xfrm>
          </p:grpSpPr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B7D1F74-5868-7810-328B-FE293EED5E9A}"/>
                  </a:ext>
                </a:extLst>
              </p:cNvPr>
              <p:cNvSpPr/>
              <p:nvPr/>
            </p:nvSpPr>
            <p:spPr bwMode="auto">
              <a:xfrm>
                <a:off x="2971060" y="1099560"/>
                <a:ext cx="1278898" cy="852590"/>
              </a:xfrm>
              <a:prstGeom prst="roundRect">
                <a:avLst>
                  <a:gd name="adj" fmla="val 4645"/>
                </a:avLst>
              </a:prstGeom>
              <a:solidFill>
                <a:srgbClr val="F2F2F2">
                  <a:lumMod val="1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Microsoft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Container Registry</a:t>
                </a:r>
              </a:p>
            </p:txBody>
          </p:sp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88FF6D09-D975-457E-C580-BB18A8636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2171" y="1525210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5B1D252-BF5F-01B4-D98C-CAD6EF697C15}"/>
                </a:ext>
              </a:extLst>
            </p:cNvPr>
            <p:cNvCxnSpPr>
              <a:cxnSpLocks/>
              <a:endCxn id="198" idx="2"/>
            </p:cNvCxnSpPr>
            <p:nvPr/>
          </p:nvCxnSpPr>
          <p:spPr>
            <a:xfrm flipV="1">
              <a:off x="5322690" y="3596490"/>
              <a:ext cx="0" cy="593822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8F677-86C6-45E4-7D41-9BA768A278C5}"/>
                </a:ext>
              </a:extLst>
            </p:cNvPr>
            <p:cNvSpPr/>
            <p:nvPr/>
          </p:nvSpPr>
          <p:spPr>
            <a:xfrm>
              <a:off x="5306209" y="3584717"/>
              <a:ext cx="1048517" cy="36313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Pull agent images</a:t>
              </a:r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641A4A8E-0645-73D8-A766-B525AE754EE3}"/>
                </a:ext>
              </a:extLst>
            </p:cNvPr>
            <p:cNvSpPr/>
            <p:nvPr/>
          </p:nvSpPr>
          <p:spPr bwMode="auto">
            <a:xfrm>
              <a:off x="6283477" y="3655369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3c</a:t>
              </a:r>
            </a:p>
          </p:txBody>
        </p:sp>
        <p:pic>
          <p:nvPicPr>
            <p:cNvPr id="54" name="Graphic 53" descr="User outline">
              <a:extLst>
                <a:ext uri="{FF2B5EF4-FFF2-40B4-BE49-F238E27FC236}">
                  <a16:creationId xmlns:a16="http://schemas.microsoft.com/office/drawing/2014/main" id="{6814D100-4EB0-53B3-4A60-49E44EABF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0113" y="945963"/>
              <a:ext cx="553722" cy="55372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D850B5-016A-A67E-7B11-96964F10F199}"/>
                </a:ext>
              </a:extLst>
            </p:cNvPr>
            <p:cNvSpPr txBox="1"/>
            <p:nvPr/>
          </p:nvSpPr>
          <p:spPr>
            <a:xfrm>
              <a:off x="428648" y="787209"/>
              <a:ext cx="933065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Cluster admin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D89C846-5887-56F5-51F2-FB9E21A75923}"/>
                </a:ext>
              </a:extLst>
            </p:cNvPr>
            <p:cNvSpPr/>
            <p:nvPr/>
          </p:nvSpPr>
          <p:spPr bwMode="auto">
            <a:xfrm>
              <a:off x="243219" y="1923960"/>
              <a:ext cx="1239137" cy="8336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 Azure CLI and Azure PowerShell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AAAC192-207E-C2F7-66F7-74F5056A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536" y="2349649"/>
              <a:ext cx="365760" cy="365760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6895F0-CEF0-DE34-DD0E-F7C379E29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1105" y="1537446"/>
              <a:ext cx="1077144" cy="2360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Onboard cluster</a:t>
              </a:r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77C172A8-9BD3-CD8F-4572-9DAD72AB493D}"/>
                </a:ext>
              </a:extLst>
            </p:cNvPr>
            <p:cNvSpPr/>
            <p:nvPr/>
          </p:nvSpPr>
          <p:spPr bwMode="auto">
            <a:xfrm>
              <a:off x="1163270" y="124939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65D27F8-2C31-4A78-75FD-A1173566AAE2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 flipH="1">
              <a:off x="862788" y="1468061"/>
              <a:ext cx="0" cy="45589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B68D2C28-2847-EEFD-FD6D-6159FE97BD82}"/>
                </a:ext>
              </a:extLst>
            </p:cNvPr>
            <p:cNvCxnSpPr>
              <a:cxnSpLocks/>
              <a:stCxn id="198" idx="1"/>
            </p:cNvCxnSpPr>
            <p:nvPr/>
          </p:nvCxnSpPr>
          <p:spPr>
            <a:xfrm rot="10800000">
              <a:off x="1482357" y="2571735"/>
              <a:ext cx="3200885" cy="598461"/>
            </a:xfrm>
            <a:prstGeom prst="bentConnector3">
              <a:avLst>
                <a:gd name="adj1" fmla="val 259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4605B9-6FB2-A1DF-C405-6B8F95F1A5B5}"/>
                </a:ext>
              </a:extLst>
            </p:cNvPr>
            <p:cNvSpPr/>
            <p:nvPr/>
          </p:nvSpPr>
          <p:spPr>
            <a:xfrm>
              <a:off x="3396491" y="2601985"/>
              <a:ext cx="1048517" cy="21788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Helm chart</a:t>
              </a:r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2D66B422-9A99-2C47-B2A2-5C80AA488FB1}"/>
                </a:ext>
              </a:extLst>
            </p:cNvPr>
            <p:cNvSpPr/>
            <p:nvPr/>
          </p:nvSpPr>
          <p:spPr bwMode="auto">
            <a:xfrm>
              <a:off x="4241590" y="2805950"/>
              <a:ext cx="274320" cy="274320"/>
            </a:xfrm>
            <a:prstGeom prst="flowChartConnector">
              <a:avLst/>
            </a:prstGeom>
            <a:solidFill>
              <a:srgbClr val="F4540C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cxnSp>
          <p:nvCxnSpPr>
            <p:cNvPr id="3264" name="Straight Arrow Connector 3263">
              <a:extLst>
                <a:ext uri="{FF2B5EF4-FFF2-40B4-BE49-F238E27FC236}">
                  <a16:creationId xmlns:a16="http://schemas.microsoft.com/office/drawing/2014/main" id="{D18649B6-E55D-2863-EB63-F597555D2963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1482356" y="2340771"/>
              <a:ext cx="457790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6DE69C4-0C1C-0D00-1E0D-EB6AFD2989EC}"/>
                </a:ext>
              </a:extLst>
            </p:cNvPr>
            <p:cNvSpPr/>
            <p:nvPr/>
          </p:nvSpPr>
          <p:spPr bwMode="auto">
            <a:xfrm>
              <a:off x="3408907" y="1598253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3d</a:t>
              </a:r>
            </a:p>
          </p:txBody>
        </p:sp>
        <p:cxnSp>
          <p:nvCxnSpPr>
            <p:cNvPr id="193" name="Connector: Elbow 192">
              <a:extLst>
                <a:ext uri="{FF2B5EF4-FFF2-40B4-BE49-F238E27FC236}">
                  <a16:creationId xmlns:a16="http://schemas.microsoft.com/office/drawing/2014/main" id="{CE22DF80-6D3A-9493-659E-5A5BA1E0525C}"/>
                </a:ext>
              </a:extLst>
            </p:cNvPr>
            <p:cNvCxnSpPr>
              <a:cxnSpLocks/>
              <a:stCxn id="56" idx="2"/>
              <a:endCxn id="212" idx="1"/>
            </p:cNvCxnSpPr>
            <p:nvPr/>
          </p:nvCxnSpPr>
          <p:spPr>
            <a:xfrm rot="16200000" flipH="1">
              <a:off x="1677733" y="1942637"/>
              <a:ext cx="2757911" cy="4387800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94" name="Connector: Elbow 193">
              <a:extLst>
                <a:ext uri="{FF2B5EF4-FFF2-40B4-BE49-F238E27FC236}">
                  <a16:creationId xmlns:a16="http://schemas.microsoft.com/office/drawing/2014/main" id="{D787CE13-D82F-A2A2-01A8-25500CA80A64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 rot="10800000" flipV="1">
              <a:off x="4105012" y="5676848"/>
              <a:ext cx="1145581" cy="388471"/>
            </a:xfrm>
            <a:prstGeom prst="bentConnector3">
              <a:avLst>
                <a:gd name="adj1" fmla="val 88606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CF76D105-5693-F130-9956-C123A79FA007}"/>
                </a:ext>
              </a:extLst>
            </p:cNvPr>
            <p:cNvSpPr/>
            <p:nvPr/>
          </p:nvSpPr>
          <p:spPr bwMode="auto">
            <a:xfrm>
              <a:off x="1575311" y="4726360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3a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05BED363-1D5E-EAC7-B8C6-153612B6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39806" y="4262510"/>
              <a:ext cx="365760" cy="365760"/>
            </a:xfrm>
            <a:prstGeom prst="rect">
              <a:avLst/>
            </a:prstGeom>
          </p:spPr>
        </p:pic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6E9D792D-D771-3D3B-05A3-ABADA8C53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83866" y="838137"/>
              <a:ext cx="517998" cy="517998"/>
            </a:xfrm>
            <a:prstGeom prst="rect">
              <a:avLst/>
            </a:prstGeom>
          </p:spPr>
        </p:pic>
      </p:grpSp>
      <p:grpSp>
        <p:nvGrpSpPr>
          <p:cNvPr id="2890" name="Group 2889">
            <a:extLst>
              <a:ext uri="{FF2B5EF4-FFF2-40B4-BE49-F238E27FC236}">
                <a16:creationId xmlns:a16="http://schemas.microsoft.com/office/drawing/2014/main" id="{693205B9-D004-22CA-A32A-937E4EE4CCDC}"/>
              </a:ext>
            </a:extLst>
          </p:cNvPr>
          <p:cNvGrpSpPr/>
          <p:nvPr/>
        </p:nvGrpSpPr>
        <p:grpSpPr>
          <a:xfrm>
            <a:off x="22181720" y="3046334"/>
            <a:ext cx="9875520" cy="5026827"/>
            <a:chOff x="1163709" y="1032668"/>
            <a:chExt cx="10911241" cy="5529496"/>
          </a:xfrm>
        </p:grpSpPr>
        <p:sp>
          <p:nvSpPr>
            <p:cNvPr id="2891" name="Rectangle: Rounded Corners 2890">
              <a:extLst>
                <a:ext uri="{FF2B5EF4-FFF2-40B4-BE49-F238E27FC236}">
                  <a16:creationId xmlns:a16="http://schemas.microsoft.com/office/drawing/2014/main" id="{6A3DBD41-B732-F973-79CC-63B95D534850}"/>
                </a:ext>
              </a:extLst>
            </p:cNvPr>
            <p:cNvSpPr/>
            <p:nvPr/>
          </p:nvSpPr>
          <p:spPr bwMode="auto">
            <a:xfrm>
              <a:off x="4267197" y="1134486"/>
              <a:ext cx="7807753" cy="3223726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2892" name="Rectangle: Rounded Corners 2891">
              <a:extLst>
                <a:ext uri="{FF2B5EF4-FFF2-40B4-BE49-F238E27FC236}">
                  <a16:creationId xmlns:a16="http://schemas.microsoft.com/office/drawing/2014/main" id="{718F9A0F-1FFD-738C-986D-D2C8A1632ED5}"/>
                </a:ext>
              </a:extLst>
            </p:cNvPr>
            <p:cNvSpPr/>
            <p:nvPr/>
          </p:nvSpPr>
          <p:spPr bwMode="auto">
            <a:xfrm>
              <a:off x="5195238" y="2089590"/>
              <a:ext cx="3275169" cy="1389728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 resource</a:t>
              </a:r>
            </a:p>
          </p:txBody>
        </p:sp>
        <p:sp>
          <p:nvSpPr>
            <p:cNvPr id="2893" name="Rectangle: Rounded Corners 2892">
              <a:extLst>
                <a:ext uri="{FF2B5EF4-FFF2-40B4-BE49-F238E27FC236}">
                  <a16:creationId xmlns:a16="http://schemas.microsoft.com/office/drawing/2014/main" id="{0B73E3D6-FD3E-9F3C-6995-14FEDDBF83D9}"/>
                </a:ext>
              </a:extLst>
            </p:cNvPr>
            <p:cNvSpPr/>
            <p:nvPr/>
          </p:nvSpPr>
          <p:spPr bwMode="auto">
            <a:xfrm>
              <a:off x="5513125" y="2469835"/>
              <a:ext cx="2660819" cy="854863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Connect Service</a:t>
              </a:r>
            </a:p>
          </p:txBody>
        </p:sp>
        <p:sp>
          <p:nvSpPr>
            <p:cNvPr id="2894" name="Rectangle: Rounded Corners 2893">
              <a:extLst>
                <a:ext uri="{FF2B5EF4-FFF2-40B4-BE49-F238E27FC236}">
                  <a16:creationId xmlns:a16="http://schemas.microsoft.com/office/drawing/2014/main" id="{C271D98D-CD8A-9902-86B1-F57EEC9E3773}"/>
                </a:ext>
              </a:extLst>
            </p:cNvPr>
            <p:cNvSpPr/>
            <p:nvPr/>
          </p:nvSpPr>
          <p:spPr bwMode="auto">
            <a:xfrm>
              <a:off x="1177365" y="4828988"/>
              <a:ext cx="10897585" cy="1733176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grpSp>
          <p:nvGrpSpPr>
            <p:cNvPr id="2895" name="Group 2894">
              <a:extLst>
                <a:ext uri="{FF2B5EF4-FFF2-40B4-BE49-F238E27FC236}">
                  <a16:creationId xmlns:a16="http://schemas.microsoft.com/office/drawing/2014/main" id="{BE801794-0FB2-C90E-A811-A99AE2BD8396}"/>
                </a:ext>
              </a:extLst>
            </p:cNvPr>
            <p:cNvGrpSpPr/>
            <p:nvPr/>
          </p:nvGrpSpPr>
          <p:grpSpPr>
            <a:xfrm>
              <a:off x="1966128" y="5182404"/>
              <a:ext cx="9320057" cy="890495"/>
              <a:chOff x="1874697" y="4948517"/>
              <a:chExt cx="9320057" cy="890495"/>
            </a:xfrm>
          </p:grpSpPr>
          <p:grpSp>
            <p:nvGrpSpPr>
              <p:cNvPr id="3437" name="Group 3436">
                <a:extLst>
                  <a:ext uri="{FF2B5EF4-FFF2-40B4-BE49-F238E27FC236}">
                    <a16:creationId xmlns:a16="http://schemas.microsoft.com/office/drawing/2014/main" id="{BA5D4E06-0959-633F-D3FC-38079DC18F0C}"/>
                  </a:ext>
                </a:extLst>
              </p:cNvPr>
              <p:cNvGrpSpPr/>
              <p:nvPr/>
            </p:nvGrpSpPr>
            <p:grpSpPr>
              <a:xfrm>
                <a:off x="5251903" y="4948517"/>
                <a:ext cx="5942851" cy="890495"/>
                <a:chOff x="3460927" y="3131670"/>
                <a:chExt cx="5942851" cy="890495"/>
              </a:xfrm>
            </p:grpSpPr>
            <p:sp>
              <p:nvSpPr>
                <p:cNvPr id="3440" name="Rectangle: Rounded Corners 3439">
                  <a:extLst>
                    <a:ext uri="{FF2B5EF4-FFF2-40B4-BE49-F238E27FC236}">
                      <a16:creationId xmlns:a16="http://schemas.microsoft.com/office/drawing/2014/main" id="{E8AEAE0D-68E7-F38F-44D6-FA4D53B7084F}"/>
                    </a:ext>
                  </a:extLst>
                </p:cNvPr>
                <p:cNvSpPr/>
                <p:nvPr/>
              </p:nvSpPr>
              <p:spPr bwMode="auto">
                <a:xfrm>
                  <a:off x="3460927" y="3131670"/>
                  <a:ext cx="5942851" cy="89049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Kubernetes cluster extensions </a:t>
                  </a:r>
                  <a:b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</a:b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(Azure Policy, Microsoft Defender for Cloud, Flux, Azure Monitor, Azure Key Vault, etc.)  </a:t>
                  </a:r>
                </a:p>
              </p:txBody>
            </p:sp>
            <p:pic>
              <p:nvPicPr>
                <p:cNvPr id="3441" name="Graphic 3440">
                  <a:extLst>
                    <a:ext uri="{FF2B5EF4-FFF2-40B4-BE49-F238E27FC236}">
                      <a16:creationId xmlns:a16="http://schemas.microsoft.com/office/drawing/2014/main" id="{43FF23F6-821C-BB86-922F-07A032314A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3068" y="3576917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3438" name="Rectangle: Rounded Corners 3437">
                <a:extLst>
                  <a:ext uri="{FF2B5EF4-FFF2-40B4-BE49-F238E27FC236}">
                    <a16:creationId xmlns:a16="http://schemas.microsoft.com/office/drawing/2014/main" id="{2850009A-91BD-A39A-9ED1-3DFD13157B9A}"/>
                  </a:ext>
                </a:extLst>
              </p:cNvPr>
              <p:cNvSpPr/>
              <p:nvPr/>
            </p:nvSpPr>
            <p:spPr bwMode="auto">
              <a:xfrm>
                <a:off x="1874697" y="4948517"/>
                <a:ext cx="1564511" cy="89049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API server</a:t>
                </a:r>
              </a:p>
            </p:txBody>
          </p:sp>
          <p:sp>
            <p:nvSpPr>
              <p:cNvPr id="3439" name="Rectangle: Rounded Corners 3438">
                <a:extLst>
                  <a:ext uri="{FF2B5EF4-FFF2-40B4-BE49-F238E27FC236}">
                    <a16:creationId xmlns:a16="http://schemas.microsoft.com/office/drawing/2014/main" id="{524820A0-93D1-46D9-E73D-A9C1262091AA}"/>
                  </a:ext>
                </a:extLst>
              </p:cNvPr>
              <p:cNvSpPr/>
              <p:nvPr/>
            </p:nvSpPr>
            <p:spPr bwMode="auto">
              <a:xfrm>
                <a:off x="3563300" y="4948517"/>
                <a:ext cx="1564511" cy="89049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Kubernetes agent tree</a:t>
                </a:r>
              </a:p>
            </p:txBody>
          </p:sp>
        </p:grpSp>
        <p:pic>
          <p:nvPicPr>
            <p:cNvPr id="3393" name="Graphic 3392">
              <a:extLst>
                <a:ext uri="{FF2B5EF4-FFF2-40B4-BE49-F238E27FC236}">
                  <a16:creationId xmlns:a16="http://schemas.microsoft.com/office/drawing/2014/main" id="{C94217C1-0624-5641-5AE7-E87867F1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73448" y="6125967"/>
              <a:ext cx="365760" cy="365760"/>
            </a:xfrm>
            <a:prstGeom prst="rect">
              <a:avLst/>
            </a:prstGeom>
          </p:spPr>
        </p:pic>
        <p:pic>
          <p:nvPicPr>
            <p:cNvPr id="3394" name="Graphic 3393">
              <a:extLst>
                <a:ext uri="{FF2B5EF4-FFF2-40B4-BE49-F238E27FC236}">
                  <a16:creationId xmlns:a16="http://schemas.microsoft.com/office/drawing/2014/main" id="{91A60A25-1569-59BA-FA8D-01F22A17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611023" y="2825189"/>
              <a:ext cx="365760" cy="365760"/>
            </a:xfrm>
            <a:prstGeom prst="rect">
              <a:avLst/>
            </a:prstGeom>
          </p:spPr>
        </p:pic>
        <p:sp>
          <p:nvSpPr>
            <p:cNvPr id="3396" name="Rectangle: Rounded Corners 3395">
              <a:extLst>
                <a:ext uri="{FF2B5EF4-FFF2-40B4-BE49-F238E27FC236}">
                  <a16:creationId xmlns:a16="http://schemas.microsoft.com/office/drawing/2014/main" id="{4BDD9D6B-A6B1-ED8E-00DC-B6CAF628F873}"/>
                </a:ext>
              </a:extLst>
            </p:cNvPr>
            <p:cNvSpPr/>
            <p:nvPr/>
          </p:nvSpPr>
          <p:spPr bwMode="auto">
            <a:xfrm>
              <a:off x="10171649" y="1497783"/>
              <a:ext cx="1564511" cy="8331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3397" name="Rectangle: Rounded Corners 3396">
              <a:extLst>
                <a:ext uri="{FF2B5EF4-FFF2-40B4-BE49-F238E27FC236}">
                  <a16:creationId xmlns:a16="http://schemas.microsoft.com/office/drawing/2014/main" id="{FAA67B6C-C25E-1319-D6B8-1A3A33408CAA}"/>
                </a:ext>
              </a:extLst>
            </p:cNvPr>
            <p:cNvSpPr/>
            <p:nvPr/>
          </p:nvSpPr>
          <p:spPr bwMode="auto">
            <a:xfrm>
              <a:off x="10171649" y="2758788"/>
              <a:ext cx="1564511" cy="83312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Log Analytics Workspace</a:t>
              </a:r>
            </a:p>
          </p:txBody>
        </p:sp>
        <p:pic>
          <p:nvPicPr>
            <p:cNvPr id="3398" name="Graphic 3397">
              <a:extLst>
                <a:ext uri="{FF2B5EF4-FFF2-40B4-BE49-F238E27FC236}">
                  <a16:creationId xmlns:a16="http://schemas.microsoft.com/office/drawing/2014/main" id="{DEC34D49-6E3D-F53A-E595-5ADC06E3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771024" y="1836777"/>
              <a:ext cx="365760" cy="365760"/>
            </a:xfrm>
            <a:prstGeom prst="rect">
              <a:avLst/>
            </a:prstGeom>
          </p:spPr>
        </p:pic>
        <p:pic>
          <p:nvPicPr>
            <p:cNvPr id="3399" name="Graphic 3398">
              <a:extLst>
                <a:ext uri="{FF2B5EF4-FFF2-40B4-BE49-F238E27FC236}">
                  <a16:creationId xmlns:a16="http://schemas.microsoft.com/office/drawing/2014/main" id="{0BD10F06-5362-2308-4F76-15E62C31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771024" y="3180990"/>
              <a:ext cx="365760" cy="365760"/>
            </a:xfrm>
            <a:prstGeom prst="rect">
              <a:avLst/>
            </a:prstGeom>
          </p:spPr>
        </p:pic>
        <p:cxnSp>
          <p:nvCxnSpPr>
            <p:cNvPr id="3400" name="Straight Arrow Connector 3399">
              <a:extLst>
                <a:ext uri="{FF2B5EF4-FFF2-40B4-BE49-F238E27FC236}">
                  <a16:creationId xmlns:a16="http://schemas.microsoft.com/office/drawing/2014/main" id="{B009AD1D-3236-11B4-886B-C86DC718A7A3}"/>
                </a:ext>
              </a:extLst>
            </p:cNvPr>
            <p:cNvCxnSpPr>
              <a:cxnSpLocks/>
              <a:stCxn id="3396" idx="2"/>
              <a:endCxn id="3397" idx="0"/>
            </p:cNvCxnSpPr>
            <p:nvPr/>
          </p:nvCxnSpPr>
          <p:spPr>
            <a:xfrm>
              <a:off x="10953905" y="2330905"/>
              <a:ext cx="0" cy="427883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01" name="TextBox 3400">
              <a:extLst>
                <a:ext uri="{FF2B5EF4-FFF2-40B4-BE49-F238E27FC236}">
                  <a16:creationId xmlns:a16="http://schemas.microsoft.com/office/drawing/2014/main" id="{1AEB94BB-F6AF-BAB8-EDFA-09BD1E0F461B}"/>
                </a:ext>
              </a:extLst>
            </p:cNvPr>
            <p:cNvSpPr txBox="1"/>
            <p:nvPr/>
          </p:nvSpPr>
          <p:spPr>
            <a:xfrm>
              <a:off x="9169479" y="2426611"/>
              <a:ext cx="1695680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Query Log Analytics workspace for issues and raise alerts</a:t>
              </a:r>
            </a:p>
          </p:txBody>
        </p:sp>
        <p:sp>
          <p:nvSpPr>
            <p:cNvPr id="3402" name="Flowchart: Connector 3401">
              <a:extLst>
                <a:ext uri="{FF2B5EF4-FFF2-40B4-BE49-F238E27FC236}">
                  <a16:creationId xmlns:a16="http://schemas.microsoft.com/office/drawing/2014/main" id="{47152BDF-5460-A0D7-F2DD-AC8327CBD2BB}"/>
                </a:ext>
              </a:extLst>
            </p:cNvPr>
            <p:cNvSpPr/>
            <p:nvPr/>
          </p:nvSpPr>
          <p:spPr bwMode="auto">
            <a:xfrm>
              <a:off x="9666090" y="205658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7</a:t>
              </a:r>
            </a:p>
          </p:txBody>
        </p:sp>
        <p:sp>
          <p:nvSpPr>
            <p:cNvPr id="3403" name="TextBox 3402">
              <a:extLst>
                <a:ext uri="{FF2B5EF4-FFF2-40B4-BE49-F238E27FC236}">
                  <a16:creationId xmlns:a16="http://schemas.microsoft.com/office/drawing/2014/main" id="{8E4B0900-8971-4B6B-4702-7CAEE8230FC8}"/>
                </a:ext>
              </a:extLst>
            </p:cNvPr>
            <p:cNvSpPr txBox="1"/>
            <p:nvPr/>
          </p:nvSpPr>
          <p:spPr>
            <a:xfrm>
              <a:off x="9218979" y="3740632"/>
              <a:ext cx="166671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Push Arc-enabled Kubernetes cluster logs and metrics to Azure Log Analytics workspace</a:t>
              </a:r>
            </a:p>
          </p:txBody>
        </p:sp>
        <p:cxnSp>
          <p:nvCxnSpPr>
            <p:cNvPr id="3404" name="Straight Arrow Connector 3403">
              <a:extLst>
                <a:ext uri="{FF2B5EF4-FFF2-40B4-BE49-F238E27FC236}">
                  <a16:creationId xmlns:a16="http://schemas.microsoft.com/office/drawing/2014/main" id="{3A74E614-4300-F8A9-D4D6-82B136525A58}"/>
                </a:ext>
              </a:extLst>
            </p:cNvPr>
            <p:cNvCxnSpPr>
              <a:cxnSpLocks/>
              <a:endCxn id="3397" idx="2"/>
            </p:cNvCxnSpPr>
            <p:nvPr/>
          </p:nvCxnSpPr>
          <p:spPr>
            <a:xfrm flipH="1" flipV="1">
              <a:off x="10953905" y="3591911"/>
              <a:ext cx="0" cy="123707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05" name="Flowchart: Connector 3404">
              <a:extLst>
                <a:ext uri="{FF2B5EF4-FFF2-40B4-BE49-F238E27FC236}">
                  <a16:creationId xmlns:a16="http://schemas.microsoft.com/office/drawing/2014/main" id="{2E70AAFC-F454-C307-BAED-2D1A739F1709}"/>
                </a:ext>
              </a:extLst>
            </p:cNvPr>
            <p:cNvSpPr/>
            <p:nvPr/>
          </p:nvSpPr>
          <p:spPr bwMode="auto">
            <a:xfrm>
              <a:off x="9798600" y="3384162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</a:t>
              </a:r>
            </a:p>
          </p:txBody>
        </p:sp>
        <p:sp>
          <p:nvSpPr>
            <p:cNvPr id="3406" name="Rectangle: Rounded Corners 3405">
              <a:extLst>
                <a:ext uri="{FF2B5EF4-FFF2-40B4-BE49-F238E27FC236}">
                  <a16:creationId xmlns:a16="http://schemas.microsoft.com/office/drawing/2014/main" id="{53DCCAD2-3122-C7C0-766A-E7473867FF95}"/>
                </a:ext>
              </a:extLst>
            </p:cNvPr>
            <p:cNvSpPr/>
            <p:nvPr/>
          </p:nvSpPr>
          <p:spPr bwMode="auto">
            <a:xfrm>
              <a:off x="6055421" y="2805707"/>
              <a:ext cx="1564511" cy="404725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Kubernetes Config Service</a:t>
              </a:r>
            </a:p>
          </p:txBody>
        </p:sp>
        <p:pic>
          <p:nvPicPr>
            <p:cNvPr id="3407" name="Graphic 3406">
              <a:extLst>
                <a:ext uri="{FF2B5EF4-FFF2-40B4-BE49-F238E27FC236}">
                  <a16:creationId xmlns:a16="http://schemas.microsoft.com/office/drawing/2014/main" id="{A144F0F2-A867-EF20-462B-BA71D9781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34094" y="2135013"/>
              <a:ext cx="274320" cy="274320"/>
            </a:xfrm>
            <a:prstGeom prst="rect">
              <a:avLst/>
            </a:prstGeom>
          </p:spPr>
        </p:pic>
        <p:sp>
          <p:nvSpPr>
            <p:cNvPr id="3408" name="Rectangle: Rounded Corners 3407">
              <a:extLst>
                <a:ext uri="{FF2B5EF4-FFF2-40B4-BE49-F238E27FC236}">
                  <a16:creationId xmlns:a16="http://schemas.microsoft.com/office/drawing/2014/main" id="{AB55878B-9292-0B85-356B-3E7EA57E1DD4}"/>
                </a:ext>
              </a:extLst>
            </p:cNvPr>
            <p:cNvSpPr/>
            <p:nvPr/>
          </p:nvSpPr>
          <p:spPr bwMode="auto">
            <a:xfrm>
              <a:off x="5195238" y="1502307"/>
              <a:ext cx="3275169" cy="417108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 Container Registry</a:t>
              </a:r>
            </a:p>
          </p:txBody>
        </p:sp>
        <p:pic>
          <p:nvPicPr>
            <p:cNvPr id="3409" name="Graphic 3408">
              <a:extLst>
                <a:ext uri="{FF2B5EF4-FFF2-40B4-BE49-F238E27FC236}">
                  <a16:creationId xmlns:a16="http://schemas.microsoft.com/office/drawing/2014/main" id="{D013433E-E281-8092-57EC-41A7A710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3192" y="1527981"/>
              <a:ext cx="365760" cy="365760"/>
            </a:xfrm>
            <a:prstGeom prst="rect">
              <a:avLst/>
            </a:prstGeom>
          </p:spPr>
        </p:pic>
        <p:cxnSp>
          <p:nvCxnSpPr>
            <p:cNvPr id="3410" name="Connector: Elbow 3409">
              <a:extLst>
                <a:ext uri="{FF2B5EF4-FFF2-40B4-BE49-F238E27FC236}">
                  <a16:creationId xmlns:a16="http://schemas.microsoft.com/office/drawing/2014/main" id="{935BCFD6-67F8-18A7-D8E6-E5B2C5993F6C}"/>
                </a:ext>
              </a:extLst>
            </p:cNvPr>
            <p:cNvCxnSpPr>
              <a:cxnSpLocks/>
              <a:endCxn id="2893" idx="3"/>
            </p:cNvCxnSpPr>
            <p:nvPr/>
          </p:nvCxnSpPr>
          <p:spPr>
            <a:xfrm rot="16200000" flipV="1">
              <a:off x="7442572" y="3628640"/>
              <a:ext cx="1931721" cy="468976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11" name="TextBox 3410">
              <a:extLst>
                <a:ext uri="{FF2B5EF4-FFF2-40B4-BE49-F238E27FC236}">
                  <a16:creationId xmlns:a16="http://schemas.microsoft.com/office/drawing/2014/main" id="{3B9BF834-1C7C-269F-D763-04FE4400FCBC}"/>
                </a:ext>
              </a:extLst>
            </p:cNvPr>
            <p:cNvSpPr txBox="1"/>
            <p:nvPr/>
          </p:nvSpPr>
          <p:spPr>
            <a:xfrm>
              <a:off x="7007573" y="3573491"/>
              <a:ext cx="1656209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Update connected cluster status using heartbeat</a:t>
              </a:r>
            </a:p>
          </p:txBody>
        </p:sp>
        <p:sp>
          <p:nvSpPr>
            <p:cNvPr id="3412" name="Flowchart: Connector 3411">
              <a:extLst>
                <a:ext uri="{FF2B5EF4-FFF2-40B4-BE49-F238E27FC236}">
                  <a16:creationId xmlns:a16="http://schemas.microsoft.com/office/drawing/2014/main" id="{D64C1D36-A7DD-12CB-4EDD-D0FFD8ABA736}"/>
                </a:ext>
              </a:extLst>
            </p:cNvPr>
            <p:cNvSpPr/>
            <p:nvPr/>
          </p:nvSpPr>
          <p:spPr bwMode="auto">
            <a:xfrm>
              <a:off x="8258461" y="389001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  <p:cxnSp>
          <p:nvCxnSpPr>
            <p:cNvPr id="3413" name="Connector: Elbow 3412">
              <a:extLst>
                <a:ext uri="{FF2B5EF4-FFF2-40B4-BE49-F238E27FC236}">
                  <a16:creationId xmlns:a16="http://schemas.microsoft.com/office/drawing/2014/main" id="{38CA84A6-666F-1739-D3F2-687E70E88DF9}"/>
                </a:ext>
              </a:extLst>
            </p:cNvPr>
            <p:cNvCxnSpPr>
              <a:cxnSpLocks/>
              <a:endCxn id="3408" idx="1"/>
            </p:cNvCxnSpPr>
            <p:nvPr/>
          </p:nvCxnSpPr>
          <p:spPr>
            <a:xfrm rot="5400000" flipH="1" flipV="1">
              <a:off x="3525219" y="3158969"/>
              <a:ext cx="3118126" cy="221911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14" name="TextBox 3413">
              <a:extLst>
                <a:ext uri="{FF2B5EF4-FFF2-40B4-BE49-F238E27FC236}">
                  <a16:creationId xmlns:a16="http://schemas.microsoft.com/office/drawing/2014/main" id="{1416D77B-2E20-CBD8-CB80-527FFA315B4B}"/>
                </a:ext>
              </a:extLst>
            </p:cNvPr>
            <p:cNvSpPr txBox="1"/>
            <p:nvPr/>
          </p:nvSpPr>
          <p:spPr>
            <a:xfrm>
              <a:off x="5041921" y="3579977"/>
              <a:ext cx="1814502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Pull Azure Arc-enabled Kubernetes helm charts and agent images and deploy agent pods</a:t>
              </a:r>
            </a:p>
          </p:txBody>
        </p:sp>
        <p:sp>
          <p:nvSpPr>
            <p:cNvPr id="3415" name="Flowchart: Connector 3414">
              <a:extLst>
                <a:ext uri="{FF2B5EF4-FFF2-40B4-BE49-F238E27FC236}">
                  <a16:creationId xmlns:a16="http://schemas.microsoft.com/office/drawing/2014/main" id="{278963D8-1B1A-CF6F-5271-634F20683F74}"/>
                </a:ext>
              </a:extLst>
            </p:cNvPr>
            <p:cNvSpPr/>
            <p:nvPr/>
          </p:nvSpPr>
          <p:spPr bwMode="auto">
            <a:xfrm>
              <a:off x="5089489" y="389188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</a:p>
          </p:txBody>
        </p:sp>
        <p:pic>
          <p:nvPicPr>
            <p:cNvPr id="3416" name="Graphic 3415">
              <a:extLst>
                <a:ext uri="{FF2B5EF4-FFF2-40B4-BE49-F238E27FC236}">
                  <a16:creationId xmlns:a16="http://schemas.microsoft.com/office/drawing/2014/main" id="{BBBC31EB-F1CA-49E3-14EF-2E40598D7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8844" y="1193525"/>
              <a:ext cx="517998" cy="517998"/>
            </a:xfrm>
            <a:prstGeom prst="rect">
              <a:avLst/>
            </a:prstGeom>
          </p:spPr>
        </p:pic>
        <p:grpSp>
          <p:nvGrpSpPr>
            <p:cNvPr id="3417" name="Group 3416">
              <a:extLst>
                <a:ext uri="{FF2B5EF4-FFF2-40B4-BE49-F238E27FC236}">
                  <a16:creationId xmlns:a16="http://schemas.microsoft.com/office/drawing/2014/main" id="{8C81581E-8B74-8BC0-7910-254C1EA53924}"/>
                </a:ext>
              </a:extLst>
            </p:cNvPr>
            <p:cNvGrpSpPr/>
            <p:nvPr/>
          </p:nvGrpSpPr>
          <p:grpSpPr>
            <a:xfrm>
              <a:off x="1163709" y="2095709"/>
              <a:ext cx="1832437" cy="2262503"/>
              <a:chOff x="1746123" y="2089590"/>
              <a:chExt cx="1832437" cy="2262503"/>
            </a:xfrm>
          </p:grpSpPr>
          <p:sp>
            <p:nvSpPr>
              <p:cNvPr id="3430" name="Rectangle: Rounded Corners 3429">
                <a:extLst>
                  <a:ext uri="{FF2B5EF4-FFF2-40B4-BE49-F238E27FC236}">
                    <a16:creationId xmlns:a16="http://schemas.microsoft.com/office/drawing/2014/main" id="{A84944DB-8F6C-0376-10C9-1D25D58F9673}"/>
                  </a:ext>
                </a:extLst>
              </p:cNvPr>
              <p:cNvSpPr/>
              <p:nvPr/>
            </p:nvSpPr>
            <p:spPr bwMode="auto">
              <a:xfrm>
                <a:off x="1746123" y="2089590"/>
                <a:ext cx="1832437" cy="226250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Kubernetes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 onboarding Interfaces</a:t>
                </a:r>
              </a:p>
            </p:txBody>
          </p:sp>
          <p:grpSp>
            <p:nvGrpSpPr>
              <p:cNvPr id="3431" name="Group 3430">
                <a:extLst>
                  <a:ext uri="{FF2B5EF4-FFF2-40B4-BE49-F238E27FC236}">
                    <a16:creationId xmlns:a16="http://schemas.microsoft.com/office/drawing/2014/main" id="{15F4FF7B-6F63-EB06-BF98-4869561AE7CA}"/>
                  </a:ext>
                </a:extLst>
              </p:cNvPr>
              <p:cNvGrpSpPr/>
              <p:nvPr/>
            </p:nvGrpSpPr>
            <p:grpSpPr>
              <a:xfrm>
                <a:off x="2143337" y="2605093"/>
                <a:ext cx="1038007" cy="1644412"/>
                <a:chOff x="260191" y="3752859"/>
                <a:chExt cx="1038007" cy="1644412"/>
              </a:xfrm>
            </p:grpSpPr>
            <p:sp>
              <p:nvSpPr>
                <p:cNvPr id="3432" name="Rectangle: Rounded Corners 3431">
                  <a:extLst>
                    <a:ext uri="{FF2B5EF4-FFF2-40B4-BE49-F238E27FC236}">
                      <a16:creationId xmlns:a16="http://schemas.microsoft.com/office/drawing/2014/main" id="{99DE41AC-F6F6-6E0B-9A35-8E0351815AAD}"/>
                    </a:ext>
                  </a:extLst>
                </p:cNvPr>
                <p:cNvSpPr/>
                <p:nvPr/>
              </p:nvSpPr>
              <p:spPr bwMode="auto">
                <a:xfrm>
                  <a:off x="264979" y="3752859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portal</a:t>
                  </a:r>
                </a:p>
              </p:txBody>
            </p:sp>
            <p:sp>
              <p:nvSpPr>
                <p:cNvPr id="3433" name="Rectangle: Rounded Corners 3432">
                  <a:extLst>
                    <a:ext uri="{FF2B5EF4-FFF2-40B4-BE49-F238E27FC236}">
                      <a16:creationId xmlns:a16="http://schemas.microsoft.com/office/drawing/2014/main" id="{02C08253-7A87-C18F-D056-E17340812527}"/>
                    </a:ext>
                  </a:extLst>
                </p:cNvPr>
                <p:cNvSpPr/>
                <p:nvPr/>
              </p:nvSpPr>
              <p:spPr bwMode="auto">
                <a:xfrm>
                  <a:off x="263782" y="4095382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PowerShell</a:t>
                  </a:r>
                </a:p>
              </p:txBody>
            </p:sp>
            <p:sp>
              <p:nvSpPr>
                <p:cNvPr id="3434" name="Rectangle: Rounded Corners 3433">
                  <a:extLst>
                    <a:ext uri="{FF2B5EF4-FFF2-40B4-BE49-F238E27FC236}">
                      <a16:creationId xmlns:a16="http://schemas.microsoft.com/office/drawing/2014/main" id="{B242C746-5CE0-56A4-152A-11651166D7A3}"/>
                    </a:ext>
                  </a:extLst>
                </p:cNvPr>
                <p:cNvSpPr/>
                <p:nvPr/>
              </p:nvSpPr>
              <p:spPr bwMode="auto">
                <a:xfrm>
                  <a:off x="262585" y="4437905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CLI</a:t>
                  </a:r>
                </a:p>
              </p:txBody>
            </p:sp>
            <p:sp>
              <p:nvSpPr>
                <p:cNvPr id="3435" name="Rectangle: Rounded Corners 3434">
                  <a:extLst>
                    <a:ext uri="{FF2B5EF4-FFF2-40B4-BE49-F238E27FC236}">
                      <a16:creationId xmlns:a16="http://schemas.microsoft.com/office/drawing/2014/main" id="{3A342923-923D-BFB9-9BB9-79BAEDD82BEF}"/>
                    </a:ext>
                  </a:extLst>
                </p:cNvPr>
                <p:cNvSpPr/>
                <p:nvPr/>
              </p:nvSpPr>
              <p:spPr bwMode="auto">
                <a:xfrm>
                  <a:off x="261388" y="4780428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REST API</a:t>
                  </a:r>
                </a:p>
              </p:txBody>
            </p:sp>
            <p:sp>
              <p:nvSpPr>
                <p:cNvPr id="3436" name="Rectangle: Rounded Corners 3435">
                  <a:extLst>
                    <a:ext uri="{FF2B5EF4-FFF2-40B4-BE49-F238E27FC236}">
                      <a16:creationId xmlns:a16="http://schemas.microsoft.com/office/drawing/2014/main" id="{820B7930-BF90-7EB4-1705-270B3ACC8145}"/>
                    </a:ext>
                  </a:extLst>
                </p:cNvPr>
                <p:cNvSpPr/>
                <p:nvPr/>
              </p:nvSpPr>
              <p:spPr bwMode="auto">
                <a:xfrm>
                  <a:off x="260191" y="5122951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kubectl</a:t>
                  </a:r>
                </a:p>
              </p:txBody>
            </p:sp>
          </p:grpSp>
        </p:grpSp>
        <p:cxnSp>
          <p:nvCxnSpPr>
            <p:cNvPr id="3418" name="Connector: Elbow 3417">
              <a:extLst>
                <a:ext uri="{FF2B5EF4-FFF2-40B4-BE49-F238E27FC236}">
                  <a16:creationId xmlns:a16="http://schemas.microsoft.com/office/drawing/2014/main" id="{69DE8BD4-1624-DAA7-F7E4-EC932CD90D87}"/>
                </a:ext>
              </a:extLst>
            </p:cNvPr>
            <p:cNvCxnSpPr>
              <a:cxnSpLocks/>
            </p:cNvCxnSpPr>
            <p:nvPr/>
          </p:nvCxnSpPr>
          <p:spPr>
            <a:xfrm>
              <a:off x="2996146" y="4133047"/>
              <a:ext cx="876607" cy="695941"/>
            </a:xfrm>
            <a:prstGeom prst="bentConnector3">
              <a:avLst>
                <a:gd name="adj1" fmla="val 99769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19" name="TextBox 3418">
              <a:extLst>
                <a:ext uri="{FF2B5EF4-FFF2-40B4-BE49-F238E27FC236}">
                  <a16:creationId xmlns:a16="http://schemas.microsoft.com/office/drawing/2014/main" id="{981F2710-C34D-41AA-AC37-7748625EB20D}"/>
                </a:ext>
              </a:extLst>
            </p:cNvPr>
            <p:cNvSpPr txBox="1"/>
            <p:nvPr/>
          </p:nvSpPr>
          <p:spPr>
            <a:xfrm>
              <a:off x="3031027" y="3563060"/>
              <a:ext cx="1201289" cy="49244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Install Arc-enabled Kubernetes cluster extensions using the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k8s-extension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 command</a:t>
              </a:r>
            </a:p>
          </p:txBody>
        </p:sp>
        <p:sp>
          <p:nvSpPr>
            <p:cNvPr id="3420" name="Flowchart: Connector 3419">
              <a:extLst>
                <a:ext uri="{FF2B5EF4-FFF2-40B4-BE49-F238E27FC236}">
                  <a16:creationId xmlns:a16="http://schemas.microsoft.com/office/drawing/2014/main" id="{6B0BCF62-7187-6004-4882-C1A48EE2D0FF}"/>
                </a:ext>
              </a:extLst>
            </p:cNvPr>
            <p:cNvSpPr/>
            <p:nvPr/>
          </p:nvSpPr>
          <p:spPr bwMode="auto">
            <a:xfrm>
              <a:off x="3515851" y="3239627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</a:t>
              </a:r>
            </a:p>
          </p:txBody>
        </p:sp>
        <p:sp>
          <p:nvSpPr>
            <p:cNvPr id="3421" name="TextBox 3420">
              <a:extLst>
                <a:ext uri="{FF2B5EF4-FFF2-40B4-BE49-F238E27FC236}">
                  <a16:creationId xmlns:a16="http://schemas.microsoft.com/office/drawing/2014/main" id="{5E72B673-099D-C51A-CC65-1BC474D8D166}"/>
                </a:ext>
              </a:extLst>
            </p:cNvPr>
            <p:cNvSpPr txBox="1"/>
            <p:nvPr/>
          </p:nvSpPr>
          <p:spPr>
            <a:xfrm>
              <a:off x="1972216" y="4367322"/>
              <a:ext cx="1746441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Onboard Kubernetes cluster to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Arc the using 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connectedk8s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command</a:t>
              </a:r>
            </a:p>
          </p:txBody>
        </p:sp>
        <p:cxnSp>
          <p:nvCxnSpPr>
            <p:cNvPr id="3422" name="Straight Arrow Connector 3421">
              <a:extLst>
                <a:ext uri="{FF2B5EF4-FFF2-40B4-BE49-F238E27FC236}">
                  <a16:creationId xmlns:a16="http://schemas.microsoft.com/office/drawing/2014/main" id="{4AC05F20-0BE1-3176-9C75-EF6139277286}"/>
                </a:ext>
              </a:extLst>
            </p:cNvPr>
            <p:cNvCxnSpPr>
              <a:cxnSpLocks/>
              <a:stCxn id="3430" idx="2"/>
            </p:cNvCxnSpPr>
            <p:nvPr/>
          </p:nvCxnSpPr>
          <p:spPr>
            <a:xfrm>
              <a:off x="2079928" y="4358212"/>
              <a:ext cx="0" cy="47077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23" name="Flowchart: Connector 3422">
              <a:extLst>
                <a:ext uri="{FF2B5EF4-FFF2-40B4-BE49-F238E27FC236}">
                  <a16:creationId xmlns:a16="http://schemas.microsoft.com/office/drawing/2014/main" id="{C006EC01-AC2A-EE3E-4EE4-9C9148AF183F}"/>
                </a:ext>
              </a:extLst>
            </p:cNvPr>
            <p:cNvSpPr/>
            <p:nvPr/>
          </p:nvSpPr>
          <p:spPr bwMode="auto">
            <a:xfrm>
              <a:off x="1720300" y="445644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3424" name="Graphic 3423" descr="User outline">
              <a:extLst>
                <a:ext uri="{FF2B5EF4-FFF2-40B4-BE49-F238E27FC236}">
                  <a16:creationId xmlns:a16="http://schemas.microsoft.com/office/drawing/2014/main" id="{0F58A83B-7D3F-AB61-9E87-6323B47A0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00671" y="1188571"/>
              <a:ext cx="553722" cy="553722"/>
            </a:xfrm>
            <a:prstGeom prst="rect">
              <a:avLst/>
            </a:prstGeom>
          </p:spPr>
        </p:pic>
        <p:cxnSp>
          <p:nvCxnSpPr>
            <p:cNvPr id="3425" name="Straight Arrow Connector 3424">
              <a:extLst>
                <a:ext uri="{FF2B5EF4-FFF2-40B4-BE49-F238E27FC236}">
                  <a16:creationId xmlns:a16="http://schemas.microsoft.com/office/drawing/2014/main" id="{CCA395EE-F4EB-80CD-82A8-A25B491795B4}"/>
                </a:ext>
              </a:extLst>
            </p:cNvPr>
            <p:cNvCxnSpPr>
              <a:cxnSpLocks/>
            </p:cNvCxnSpPr>
            <p:nvPr/>
          </p:nvCxnSpPr>
          <p:spPr>
            <a:xfrm>
              <a:off x="2354393" y="1452880"/>
              <a:ext cx="191280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26" name="TextBox 3425">
              <a:extLst>
                <a:ext uri="{FF2B5EF4-FFF2-40B4-BE49-F238E27FC236}">
                  <a16:creationId xmlns:a16="http://schemas.microsoft.com/office/drawing/2014/main" id="{9ACAFDB2-48B2-059E-820F-7E9724CE176C}"/>
                </a:ext>
              </a:extLst>
            </p:cNvPr>
            <p:cNvSpPr txBox="1"/>
            <p:nvPr/>
          </p:nvSpPr>
          <p:spPr>
            <a:xfrm>
              <a:off x="2268622" y="1461731"/>
              <a:ext cx="2076760" cy="3724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Prepare prerequisites for onboarding Arc-enabled Kubernetes </a:t>
              </a:r>
            </a:p>
          </p:txBody>
        </p:sp>
        <p:sp>
          <p:nvSpPr>
            <p:cNvPr id="3427" name="Flowchart: Connector 3426">
              <a:extLst>
                <a:ext uri="{FF2B5EF4-FFF2-40B4-BE49-F238E27FC236}">
                  <a16:creationId xmlns:a16="http://schemas.microsoft.com/office/drawing/2014/main" id="{F64EF8F6-A7D5-4FBE-C105-D0F85198303C}"/>
                </a:ext>
              </a:extLst>
            </p:cNvPr>
            <p:cNvSpPr/>
            <p:nvPr/>
          </p:nvSpPr>
          <p:spPr bwMode="auto">
            <a:xfrm>
              <a:off x="3169235" y="111561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3428" name="Straight Arrow Connector 3427">
              <a:extLst>
                <a:ext uri="{FF2B5EF4-FFF2-40B4-BE49-F238E27FC236}">
                  <a16:creationId xmlns:a16="http://schemas.microsoft.com/office/drawing/2014/main" id="{7F1C81E5-BE67-0913-C0BB-17B5B4644A5D}"/>
                </a:ext>
              </a:extLst>
            </p:cNvPr>
            <p:cNvCxnSpPr>
              <a:cxnSpLocks/>
              <a:endCxn id="3430" idx="0"/>
            </p:cNvCxnSpPr>
            <p:nvPr/>
          </p:nvCxnSpPr>
          <p:spPr>
            <a:xfrm>
              <a:off x="2079928" y="1734402"/>
              <a:ext cx="0" cy="36130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429" name="TextBox 3428">
              <a:extLst>
                <a:ext uri="{FF2B5EF4-FFF2-40B4-BE49-F238E27FC236}">
                  <a16:creationId xmlns:a16="http://schemas.microsoft.com/office/drawing/2014/main" id="{0CD35426-2FB4-9E06-413C-556C6BF4A7FE}"/>
                </a:ext>
              </a:extLst>
            </p:cNvPr>
            <p:cNvSpPr txBox="1"/>
            <p:nvPr/>
          </p:nvSpPr>
          <p:spPr>
            <a:xfrm>
              <a:off x="1602463" y="1032668"/>
              <a:ext cx="954930" cy="23698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Cluster admin</a:t>
              </a:r>
            </a:p>
          </p:txBody>
        </p:sp>
      </p:grpSp>
      <p:grpSp>
        <p:nvGrpSpPr>
          <p:cNvPr id="3442" name="Group 3441">
            <a:extLst>
              <a:ext uri="{FF2B5EF4-FFF2-40B4-BE49-F238E27FC236}">
                <a16:creationId xmlns:a16="http://schemas.microsoft.com/office/drawing/2014/main" id="{2C05F508-C3F3-FD25-1451-2D6AD6369BB6}"/>
              </a:ext>
            </a:extLst>
          </p:cNvPr>
          <p:cNvGrpSpPr/>
          <p:nvPr/>
        </p:nvGrpSpPr>
        <p:grpSpPr>
          <a:xfrm>
            <a:off x="859356" y="9474534"/>
            <a:ext cx="9875520" cy="5020056"/>
            <a:chOff x="114885" y="831115"/>
            <a:chExt cx="12028346" cy="5965926"/>
          </a:xfrm>
        </p:grpSpPr>
        <p:sp>
          <p:nvSpPr>
            <p:cNvPr id="3443" name="Rectangle: Rounded Corners 3442">
              <a:extLst>
                <a:ext uri="{FF2B5EF4-FFF2-40B4-BE49-F238E27FC236}">
                  <a16:creationId xmlns:a16="http://schemas.microsoft.com/office/drawing/2014/main" id="{EBCE4CB7-A71C-A5B7-60E6-9062429C1F2A}"/>
                </a:ext>
              </a:extLst>
            </p:cNvPr>
            <p:cNvSpPr/>
            <p:nvPr/>
          </p:nvSpPr>
          <p:spPr bwMode="auto">
            <a:xfrm>
              <a:off x="1687264" y="831115"/>
              <a:ext cx="10455967" cy="375851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3444" name="Rectangle: Rounded Corners 3443">
              <a:extLst>
                <a:ext uri="{FF2B5EF4-FFF2-40B4-BE49-F238E27FC236}">
                  <a16:creationId xmlns:a16="http://schemas.microsoft.com/office/drawing/2014/main" id="{36620EA8-CE0C-86A5-DE62-C81E16473BF2}"/>
                </a:ext>
              </a:extLst>
            </p:cNvPr>
            <p:cNvSpPr/>
            <p:nvPr/>
          </p:nvSpPr>
          <p:spPr bwMode="auto">
            <a:xfrm>
              <a:off x="1687265" y="4817571"/>
              <a:ext cx="8569410" cy="1979470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On-premises or 3</a:t>
              </a:r>
              <a:r>
                <a:rPr kumimoji="0" lang="en-US" sz="900" b="0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rd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party cloud provider network</a:t>
              </a:r>
            </a:p>
          </p:txBody>
        </p:sp>
        <p:sp>
          <p:nvSpPr>
            <p:cNvPr id="3445" name="Rectangle: Rounded Corners 3444">
              <a:extLst>
                <a:ext uri="{FF2B5EF4-FFF2-40B4-BE49-F238E27FC236}">
                  <a16:creationId xmlns:a16="http://schemas.microsoft.com/office/drawing/2014/main" id="{4A43786B-466F-4C19-12C2-7B173F97F1C7}"/>
                </a:ext>
              </a:extLst>
            </p:cNvPr>
            <p:cNvSpPr/>
            <p:nvPr/>
          </p:nvSpPr>
          <p:spPr bwMode="auto">
            <a:xfrm>
              <a:off x="6687888" y="1327206"/>
              <a:ext cx="5378600" cy="252406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Virtual Network</a:t>
              </a:r>
            </a:p>
          </p:txBody>
        </p:sp>
        <p:grpSp>
          <p:nvGrpSpPr>
            <p:cNvPr id="3446" name="Group 3445">
              <a:extLst>
                <a:ext uri="{FF2B5EF4-FFF2-40B4-BE49-F238E27FC236}">
                  <a16:creationId xmlns:a16="http://schemas.microsoft.com/office/drawing/2014/main" id="{4A656EB9-4C09-29F5-2766-84DD2558BB1F}"/>
                </a:ext>
              </a:extLst>
            </p:cNvPr>
            <p:cNvGrpSpPr/>
            <p:nvPr/>
          </p:nvGrpSpPr>
          <p:grpSpPr>
            <a:xfrm>
              <a:off x="9325384" y="1539707"/>
              <a:ext cx="1170233" cy="2357492"/>
              <a:chOff x="10358711" y="1893787"/>
              <a:chExt cx="1170233" cy="2357492"/>
            </a:xfrm>
          </p:grpSpPr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8CCF18C3-830C-DCFF-FC2E-15FC1BD66D0E}"/>
                  </a:ext>
                </a:extLst>
              </p:cNvPr>
              <p:cNvGrpSpPr/>
              <p:nvPr/>
            </p:nvGrpSpPr>
            <p:grpSpPr>
              <a:xfrm>
                <a:off x="10358711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826" name="Rectangle: Rounded Corners 825">
                  <a:extLst>
                    <a:ext uri="{FF2B5EF4-FFF2-40B4-BE49-F238E27FC236}">
                      <a16:creationId xmlns:a16="http://schemas.microsoft.com/office/drawing/2014/main" id="{2E6C626C-DF46-294D-818F-A5736BA04F8E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EBEBEB">
                    <a:lumMod val="1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Key Vault </a:t>
                  </a:r>
                </a:p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Private Endpoint</a:t>
                  </a:r>
                </a:p>
              </p:txBody>
            </p:sp>
            <p:pic>
              <p:nvPicPr>
                <p:cNvPr id="827" name="Graphic 826">
                  <a:extLst>
                    <a:ext uri="{FF2B5EF4-FFF2-40B4-BE49-F238E27FC236}">
                      <a16:creationId xmlns:a16="http://schemas.microsoft.com/office/drawing/2014/main" id="{A1AFF857-8E48-13BF-B928-0F7549D3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822" name="Group 821">
                <a:extLst>
                  <a:ext uri="{FF2B5EF4-FFF2-40B4-BE49-F238E27FC236}">
                    <a16:creationId xmlns:a16="http://schemas.microsoft.com/office/drawing/2014/main" id="{F45CF258-ABAC-D65A-84B4-D03D31AB6F7D}"/>
                  </a:ext>
                </a:extLst>
              </p:cNvPr>
              <p:cNvGrpSpPr/>
              <p:nvPr/>
            </p:nvGrpSpPr>
            <p:grpSpPr>
              <a:xfrm>
                <a:off x="10358711" y="3437404"/>
                <a:ext cx="1170233" cy="813875"/>
                <a:chOff x="10358711" y="3299948"/>
                <a:chExt cx="1170233" cy="813875"/>
              </a:xfrm>
            </p:grpSpPr>
            <p:sp>
              <p:nvSpPr>
                <p:cNvPr id="824" name="Rectangle: Rounded Corners 823">
                  <a:extLst>
                    <a:ext uri="{FF2B5EF4-FFF2-40B4-BE49-F238E27FC236}">
                      <a16:creationId xmlns:a16="http://schemas.microsoft.com/office/drawing/2014/main" id="{EA7F244E-6C7D-A49C-3C0F-20AF728F2DF4}"/>
                    </a:ext>
                  </a:extLst>
                </p:cNvPr>
                <p:cNvSpPr/>
                <p:nvPr/>
              </p:nvSpPr>
              <p:spPr bwMode="auto">
                <a:xfrm>
                  <a:off x="10358711" y="3299948"/>
                  <a:ext cx="1170233" cy="813875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EBEBEB">
                    <a:lumMod val="1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Calibri" panose="020F0502020204030204" pitchFamily="34" charset="0"/>
                      <a:cs typeface="Arial" panose="020B0604020202020204" pitchFamily="34" charset="0"/>
                    </a:rPr>
                    <a:t>Azure Key Vault</a:t>
                  </a:r>
                </a:p>
              </p:txBody>
            </p:sp>
            <p:pic>
              <p:nvPicPr>
                <p:cNvPr id="825" name="Graphic 824">
                  <a:extLst>
                    <a:ext uri="{FF2B5EF4-FFF2-40B4-BE49-F238E27FC236}">
                      <a16:creationId xmlns:a16="http://schemas.microsoft.com/office/drawing/2014/main" id="{BF6F1813-0515-47CF-A96F-DA4847695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5218" y="3684265"/>
                  <a:ext cx="361489" cy="365760"/>
                </a:xfrm>
                <a:prstGeom prst="rect">
                  <a:avLst/>
                </a:prstGeom>
              </p:spPr>
            </p:pic>
          </p:grpSp>
          <p:cxnSp>
            <p:nvCxnSpPr>
              <p:cNvPr id="823" name="Straight Arrow Connector 822">
                <a:extLst>
                  <a:ext uri="{FF2B5EF4-FFF2-40B4-BE49-F238E27FC236}">
                    <a16:creationId xmlns:a16="http://schemas.microsoft.com/office/drawing/2014/main" id="{C936DDA5-C03A-9D8F-C380-E67604484AA1}"/>
                  </a:ext>
                </a:extLst>
              </p:cNvPr>
              <p:cNvCxnSpPr>
                <a:cxnSpLocks/>
                <a:stCxn id="826" idx="2"/>
                <a:endCxn id="824" idx="0"/>
              </p:cNvCxnSpPr>
              <p:nvPr/>
            </p:nvCxnSpPr>
            <p:spPr>
              <a:xfrm>
                <a:off x="10943828" y="3042530"/>
                <a:ext cx="0" cy="39487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</p:grpSp>
        <p:grpSp>
          <p:nvGrpSpPr>
            <p:cNvPr id="3447" name="Group 3446">
              <a:extLst>
                <a:ext uri="{FF2B5EF4-FFF2-40B4-BE49-F238E27FC236}">
                  <a16:creationId xmlns:a16="http://schemas.microsoft.com/office/drawing/2014/main" id="{94CD313F-979B-47F1-02E4-96B3FE8CACB7}"/>
                </a:ext>
              </a:extLst>
            </p:cNvPr>
            <p:cNvGrpSpPr/>
            <p:nvPr/>
          </p:nvGrpSpPr>
          <p:grpSpPr>
            <a:xfrm>
              <a:off x="8009253" y="1540053"/>
              <a:ext cx="1172312" cy="2357146"/>
              <a:chOff x="7743043" y="1893787"/>
              <a:chExt cx="1172312" cy="2357146"/>
            </a:xfrm>
          </p:grpSpPr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E3F0E4FA-4937-DEB0-7A42-E58CB95FFD23}"/>
                  </a:ext>
                </a:extLst>
              </p:cNvPr>
              <p:cNvGrpSpPr/>
              <p:nvPr/>
            </p:nvGrpSpPr>
            <p:grpSpPr>
              <a:xfrm>
                <a:off x="7743043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819" name="Rectangle: Rounded Corners 818">
                  <a:extLst>
                    <a:ext uri="{FF2B5EF4-FFF2-40B4-BE49-F238E27FC236}">
                      <a16:creationId xmlns:a16="http://schemas.microsoft.com/office/drawing/2014/main" id="{46F76FD1-59A7-6BEF-A1A3-939A264F44FA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EBEBEB">
                    <a:lumMod val="1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Monitor </a:t>
                  </a:r>
                </a:p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Private Link Endpoint</a:t>
                  </a:r>
                </a:p>
              </p:txBody>
            </p:sp>
            <p:pic>
              <p:nvPicPr>
                <p:cNvPr id="820" name="Graphic 819">
                  <a:extLst>
                    <a:ext uri="{FF2B5EF4-FFF2-40B4-BE49-F238E27FC236}">
                      <a16:creationId xmlns:a16="http://schemas.microsoft.com/office/drawing/2014/main" id="{95ACB1B4-6E06-64A3-3D24-1187ED727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815" name="Rectangle: Rounded Corners 814">
                <a:extLst>
                  <a:ext uri="{FF2B5EF4-FFF2-40B4-BE49-F238E27FC236}">
                    <a16:creationId xmlns:a16="http://schemas.microsoft.com/office/drawing/2014/main" id="{B24CE2D5-272A-0A09-FE82-839264B12904}"/>
                  </a:ext>
                </a:extLst>
              </p:cNvPr>
              <p:cNvSpPr/>
              <p:nvPr/>
            </p:nvSpPr>
            <p:spPr bwMode="auto">
              <a:xfrm>
                <a:off x="7844080" y="2850903"/>
                <a:ext cx="968158" cy="364916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Monitor </a:t>
                </a:r>
              </a:p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Private Link Scope</a:t>
                </a:r>
              </a:p>
            </p:txBody>
          </p:sp>
          <p:sp>
            <p:nvSpPr>
              <p:cNvPr id="816" name="Rectangle: Rounded Corners 815">
                <a:extLst>
                  <a:ext uri="{FF2B5EF4-FFF2-40B4-BE49-F238E27FC236}">
                    <a16:creationId xmlns:a16="http://schemas.microsoft.com/office/drawing/2014/main" id="{540A71C4-96CF-5977-014A-98C377A56B5A}"/>
                  </a:ext>
                </a:extLst>
              </p:cNvPr>
              <p:cNvSpPr/>
              <p:nvPr/>
            </p:nvSpPr>
            <p:spPr bwMode="auto">
              <a:xfrm>
                <a:off x="7745122" y="3437058"/>
                <a:ext cx="1170233" cy="813875"/>
              </a:xfrm>
              <a:prstGeom prst="roundRect">
                <a:avLst>
                  <a:gd name="adj" fmla="val 4645"/>
                </a:avLst>
              </a:prstGeom>
              <a:solidFill>
                <a:srgbClr val="EBEBEB">
                  <a:lumMod val="1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Log Analytics Workspace</a:t>
                </a:r>
              </a:p>
            </p:txBody>
          </p:sp>
          <p:pic>
            <p:nvPicPr>
              <p:cNvPr id="817" name="Graphic 816">
                <a:extLst>
                  <a:ext uri="{FF2B5EF4-FFF2-40B4-BE49-F238E27FC236}">
                    <a16:creationId xmlns:a16="http://schemas.microsoft.com/office/drawing/2014/main" id="{3A47419A-3FD5-2150-7C9E-9FCC36361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45279" y="3821721"/>
                <a:ext cx="365760" cy="365760"/>
              </a:xfrm>
              <a:prstGeom prst="rect">
                <a:avLst/>
              </a:prstGeom>
              <a:effectLst/>
            </p:spPr>
          </p:pic>
          <p:cxnSp>
            <p:nvCxnSpPr>
              <p:cNvPr id="818" name="Straight Arrow Connector 817">
                <a:extLst>
                  <a:ext uri="{FF2B5EF4-FFF2-40B4-BE49-F238E27FC236}">
                    <a16:creationId xmlns:a16="http://schemas.microsoft.com/office/drawing/2014/main" id="{58CDDA9A-D621-0D1B-8CA6-4F6351760350}"/>
                  </a:ext>
                </a:extLst>
              </p:cNvPr>
              <p:cNvCxnSpPr>
                <a:cxnSpLocks/>
                <a:stCxn id="815" idx="2"/>
                <a:endCxn id="816" idx="0"/>
              </p:cNvCxnSpPr>
              <p:nvPr/>
            </p:nvCxnSpPr>
            <p:spPr>
              <a:xfrm>
                <a:off x="8328159" y="3215819"/>
                <a:ext cx="2080" cy="22123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</p:grpSp>
        <p:pic>
          <p:nvPicPr>
            <p:cNvPr id="3448" name="Graphic 3447" descr="Private Link Integration">
              <a:extLst>
                <a:ext uri="{FF2B5EF4-FFF2-40B4-BE49-F238E27FC236}">
                  <a16:creationId xmlns:a16="http://schemas.microsoft.com/office/drawing/2014/main" id="{4002F9F7-3397-5A29-C088-010F7FEE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780923" y="1316195"/>
              <a:ext cx="274320" cy="274320"/>
            </a:xfrm>
            <a:prstGeom prst="rect">
              <a:avLst/>
            </a:prstGeom>
          </p:spPr>
        </p:pic>
        <p:grpSp>
          <p:nvGrpSpPr>
            <p:cNvPr id="3449" name="Group 3448">
              <a:extLst>
                <a:ext uri="{FF2B5EF4-FFF2-40B4-BE49-F238E27FC236}">
                  <a16:creationId xmlns:a16="http://schemas.microsoft.com/office/drawing/2014/main" id="{6E17B66E-DCAF-48E1-C100-C40227722E8F}"/>
                </a:ext>
              </a:extLst>
            </p:cNvPr>
            <p:cNvGrpSpPr/>
            <p:nvPr/>
          </p:nvGrpSpPr>
          <p:grpSpPr>
            <a:xfrm>
              <a:off x="6693121" y="1540053"/>
              <a:ext cx="1170233" cy="1322032"/>
              <a:chOff x="7743043" y="1893787"/>
              <a:chExt cx="1170233" cy="1322032"/>
            </a:xfrm>
          </p:grpSpPr>
          <p:grpSp>
            <p:nvGrpSpPr>
              <p:cNvPr id="810" name="Group 809">
                <a:extLst>
                  <a:ext uri="{FF2B5EF4-FFF2-40B4-BE49-F238E27FC236}">
                    <a16:creationId xmlns:a16="http://schemas.microsoft.com/office/drawing/2014/main" id="{973ECB4C-46B4-8F27-918D-EE9BA0A1839E}"/>
                  </a:ext>
                </a:extLst>
              </p:cNvPr>
              <p:cNvGrpSpPr/>
              <p:nvPr/>
            </p:nvGrpSpPr>
            <p:grpSpPr>
              <a:xfrm>
                <a:off x="7743043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812" name="Rectangle: Rounded Corners 811">
                  <a:extLst>
                    <a:ext uri="{FF2B5EF4-FFF2-40B4-BE49-F238E27FC236}">
                      <a16:creationId xmlns:a16="http://schemas.microsoft.com/office/drawing/2014/main" id="{549D8E5E-F3E3-127F-B5A6-091C86F9F140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EBEBEB">
                    <a:lumMod val="1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Arc </a:t>
                  </a:r>
                </a:p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Private Link Endpoint</a:t>
                  </a:r>
                </a:p>
              </p:txBody>
            </p:sp>
            <p:pic>
              <p:nvPicPr>
                <p:cNvPr id="813" name="Graphic 812">
                  <a:extLst>
                    <a:ext uri="{FF2B5EF4-FFF2-40B4-BE49-F238E27FC236}">
                      <a16:creationId xmlns:a16="http://schemas.microsoft.com/office/drawing/2014/main" id="{469D0009-222F-1309-D4CE-57F014B15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811" name="Rectangle: Rounded Corners 810">
                <a:extLst>
                  <a:ext uri="{FF2B5EF4-FFF2-40B4-BE49-F238E27FC236}">
                    <a16:creationId xmlns:a16="http://schemas.microsoft.com/office/drawing/2014/main" id="{3E287A6F-E20F-57AD-CF5E-1E41D6230160}"/>
                  </a:ext>
                </a:extLst>
              </p:cNvPr>
              <p:cNvSpPr/>
              <p:nvPr/>
            </p:nvSpPr>
            <p:spPr bwMode="auto">
              <a:xfrm>
                <a:off x="7844080" y="2850903"/>
                <a:ext cx="968158" cy="364916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Arc </a:t>
                </a:r>
              </a:p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Private Link Scope</a:t>
                </a:r>
              </a:p>
            </p:txBody>
          </p:sp>
        </p:grpSp>
        <p:sp>
          <p:nvSpPr>
            <p:cNvPr id="3450" name="Rectangle: Rounded Corners 3449">
              <a:extLst>
                <a:ext uri="{FF2B5EF4-FFF2-40B4-BE49-F238E27FC236}">
                  <a16:creationId xmlns:a16="http://schemas.microsoft.com/office/drawing/2014/main" id="{1DB58B2D-9D2E-2691-D2A2-7BFF34AAB0D1}"/>
                </a:ext>
              </a:extLst>
            </p:cNvPr>
            <p:cNvSpPr/>
            <p:nvPr/>
          </p:nvSpPr>
          <p:spPr bwMode="auto">
            <a:xfrm>
              <a:off x="10639436" y="2405815"/>
              <a:ext cx="1427052" cy="912539"/>
            </a:xfrm>
            <a:prstGeom prst="roundRect">
              <a:avLst>
                <a:gd name="adj" fmla="val 4645"/>
              </a:avLst>
            </a:prstGeom>
            <a:solidFill>
              <a:srgbClr val="EBEBEB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ExpressRoute / VPN</a:t>
              </a:r>
            </a:p>
          </p:txBody>
        </p:sp>
        <p:grpSp>
          <p:nvGrpSpPr>
            <p:cNvPr id="3451" name="Group 3450">
              <a:extLst>
                <a:ext uri="{FF2B5EF4-FFF2-40B4-BE49-F238E27FC236}">
                  <a16:creationId xmlns:a16="http://schemas.microsoft.com/office/drawing/2014/main" id="{4B58A355-D784-F8B9-DD33-179FF2B36406}"/>
                </a:ext>
              </a:extLst>
            </p:cNvPr>
            <p:cNvGrpSpPr/>
            <p:nvPr/>
          </p:nvGrpSpPr>
          <p:grpSpPr>
            <a:xfrm>
              <a:off x="10909035" y="2848887"/>
              <a:ext cx="887854" cy="370435"/>
              <a:chOff x="5878328" y="3748133"/>
              <a:chExt cx="887854" cy="370435"/>
            </a:xfrm>
          </p:grpSpPr>
          <p:pic>
            <p:nvPicPr>
              <p:cNvPr id="808" name="Graphic 807">
                <a:extLst>
                  <a:ext uri="{FF2B5EF4-FFF2-40B4-BE49-F238E27FC236}">
                    <a16:creationId xmlns:a16="http://schemas.microsoft.com/office/drawing/2014/main" id="{939B8A4F-EC35-0383-4C95-C3EF870FF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400422" y="374813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809" name="Graphic 808">
                <a:extLst>
                  <a:ext uri="{FF2B5EF4-FFF2-40B4-BE49-F238E27FC236}">
                    <a16:creationId xmlns:a16="http://schemas.microsoft.com/office/drawing/2014/main" id="{B1BF4FA2-7BB8-DC84-D9B8-BBA5444A7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878328" y="3752808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452" name="Group 3451">
              <a:extLst>
                <a:ext uri="{FF2B5EF4-FFF2-40B4-BE49-F238E27FC236}">
                  <a16:creationId xmlns:a16="http://schemas.microsoft.com/office/drawing/2014/main" id="{E3C2ECD1-1CD5-D409-39A4-8244EC3561BD}"/>
                </a:ext>
              </a:extLst>
            </p:cNvPr>
            <p:cNvGrpSpPr/>
            <p:nvPr/>
          </p:nvGrpSpPr>
          <p:grpSpPr>
            <a:xfrm>
              <a:off x="6868574" y="5151458"/>
              <a:ext cx="3085830" cy="1284941"/>
              <a:chOff x="7278243" y="5044141"/>
              <a:chExt cx="3085830" cy="1284941"/>
            </a:xfrm>
          </p:grpSpPr>
          <p:sp>
            <p:nvSpPr>
              <p:cNvPr id="803" name="Rectangle: Rounded Corners 802">
                <a:extLst>
                  <a:ext uri="{FF2B5EF4-FFF2-40B4-BE49-F238E27FC236}">
                    <a16:creationId xmlns:a16="http://schemas.microsoft.com/office/drawing/2014/main" id="{4D87BAA6-41C9-6FF2-FD6F-51320D91B895}"/>
                  </a:ext>
                </a:extLst>
              </p:cNvPr>
              <p:cNvSpPr/>
              <p:nvPr/>
            </p:nvSpPr>
            <p:spPr bwMode="auto">
              <a:xfrm>
                <a:off x="7278243" y="5044141"/>
                <a:ext cx="3085830" cy="1284941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Kubernetes cluster</a:t>
                </a:r>
              </a:p>
            </p:txBody>
          </p: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B0B05811-8AB0-4A9D-AD2B-9D7D8894EB1F}"/>
                  </a:ext>
                </a:extLst>
              </p:cNvPr>
              <p:cNvGrpSpPr/>
              <p:nvPr/>
            </p:nvGrpSpPr>
            <p:grpSpPr>
              <a:xfrm>
                <a:off x="8374569" y="5412603"/>
                <a:ext cx="893178" cy="813875"/>
                <a:chOff x="7890475" y="5006203"/>
                <a:chExt cx="893178" cy="813875"/>
              </a:xfrm>
            </p:grpSpPr>
            <p:sp>
              <p:nvSpPr>
                <p:cNvPr id="806" name="Rectangle: Rounded Corners 805">
                  <a:extLst>
                    <a:ext uri="{FF2B5EF4-FFF2-40B4-BE49-F238E27FC236}">
                      <a16:creationId xmlns:a16="http://schemas.microsoft.com/office/drawing/2014/main" id="{BFEDA771-931B-BBF1-23AD-104323E3F618}"/>
                    </a:ext>
                  </a:extLst>
                </p:cNvPr>
                <p:cNvSpPr/>
                <p:nvPr/>
              </p:nvSpPr>
              <p:spPr bwMode="auto">
                <a:xfrm>
                  <a:off x="7890475" y="5006203"/>
                  <a:ext cx="893178" cy="81387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Calibri" panose="020F0502020204030204" pitchFamily="34" charset="0"/>
                      <a:cs typeface="Arial" panose="020B0604020202020204" pitchFamily="34" charset="0"/>
                    </a:rPr>
                    <a:t>Kubernetes workloads</a:t>
                  </a:r>
                </a:p>
              </p:txBody>
            </p:sp>
            <p:pic>
              <p:nvPicPr>
                <p:cNvPr id="807" name="Picture 2">
                  <a:extLst>
                    <a:ext uri="{FF2B5EF4-FFF2-40B4-BE49-F238E27FC236}">
                      <a16:creationId xmlns:a16="http://schemas.microsoft.com/office/drawing/2014/main" id="{8572DB7C-F2F8-342F-BC25-0942999769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8286" y="5373036"/>
                  <a:ext cx="377556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05" name="Graphic 804">
                <a:extLst>
                  <a:ext uri="{FF2B5EF4-FFF2-40B4-BE49-F238E27FC236}">
                    <a16:creationId xmlns:a16="http://schemas.microsoft.com/office/drawing/2014/main" id="{54CC528E-CBB8-635E-79C5-EBED53684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343877" y="511099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3453" name="Rectangle: Rounded Corners 3452">
              <a:extLst>
                <a:ext uri="{FF2B5EF4-FFF2-40B4-BE49-F238E27FC236}">
                  <a16:creationId xmlns:a16="http://schemas.microsoft.com/office/drawing/2014/main" id="{FD50A831-FBB9-E00A-202A-1A92981B4CCB}"/>
                </a:ext>
              </a:extLst>
            </p:cNvPr>
            <p:cNvSpPr/>
            <p:nvPr/>
          </p:nvSpPr>
          <p:spPr bwMode="auto">
            <a:xfrm>
              <a:off x="3208351" y="1316195"/>
              <a:ext cx="2558390" cy="153736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3454" name="Rectangle: Rounded Corners 3453">
              <a:extLst>
                <a:ext uri="{FF2B5EF4-FFF2-40B4-BE49-F238E27FC236}">
                  <a16:creationId xmlns:a16="http://schemas.microsoft.com/office/drawing/2014/main" id="{16818722-7337-F121-6410-6A27826437D6}"/>
                </a:ext>
              </a:extLst>
            </p:cNvPr>
            <p:cNvSpPr/>
            <p:nvPr/>
          </p:nvSpPr>
          <p:spPr bwMode="auto">
            <a:xfrm>
              <a:off x="5073220" y="1825810"/>
              <a:ext cx="1330830" cy="532058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 ARM resource</a:t>
              </a:r>
            </a:p>
          </p:txBody>
        </p:sp>
        <p:grpSp>
          <p:nvGrpSpPr>
            <p:cNvPr id="3455" name="Group 3454">
              <a:extLst>
                <a:ext uri="{FF2B5EF4-FFF2-40B4-BE49-F238E27FC236}">
                  <a16:creationId xmlns:a16="http://schemas.microsoft.com/office/drawing/2014/main" id="{022F80F2-FB89-240D-415A-56D185BE0C44}"/>
                </a:ext>
              </a:extLst>
            </p:cNvPr>
            <p:cNvGrpSpPr/>
            <p:nvPr/>
          </p:nvGrpSpPr>
          <p:grpSpPr>
            <a:xfrm>
              <a:off x="3380388" y="1825810"/>
              <a:ext cx="1637584" cy="813874"/>
              <a:chOff x="4441486" y="1369840"/>
              <a:chExt cx="1637584" cy="813874"/>
            </a:xfrm>
          </p:grpSpPr>
          <p:sp>
            <p:nvSpPr>
              <p:cNvPr id="801" name="Rectangle: Rounded Corners 800">
                <a:extLst>
                  <a:ext uri="{FF2B5EF4-FFF2-40B4-BE49-F238E27FC236}">
                    <a16:creationId xmlns:a16="http://schemas.microsoft.com/office/drawing/2014/main" id="{F7C6989B-EB59-7CF0-32A8-AAF8150CCB97}"/>
                  </a:ext>
                </a:extLst>
              </p:cNvPr>
              <p:cNvSpPr/>
              <p:nvPr/>
            </p:nvSpPr>
            <p:spPr bwMode="auto">
              <a:xfrm>
                <a:off x="4441486" y="1369840"/>
                <a:ext cx="1637584" cy="813874"/>
              </a:xfrm>
              <a:prstGeom prst="roundRect">
                <a:avLst>
                  <a:gd name="adj" fmla="val 4645"/>
                </a:avLst>
              </a:prstGeom>
              <a:solidFill>
                <a:srgbClr val="F2F2F2">
                  <a:lumMod val="1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Microsoft Container Registry (for Arc containers)</a:t>
                </a:r>
              </a:p>
            </p:txBody>
          </p:sp>
          <p:pic>
            <p:nvPicPr>
              <p:cNvPr id="802" name="Graphic 801">
                <a:extLst>
                  <a:ext uri="{FF2B5EF4-FFF2-40B4-BE49-F238E27FC236}">
                    <a16:creationId xmlns:a16="http://schemas.microsoft.com/office/drawing/2014/main" id="{1589F5B1-4755-D2D2-5AC7-C32321CE9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77398" y="176693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3003" name="Rectangle: Rounded Corners 3002">
              <a:extLst>
                <a:ext uri="{FF2B5EF4-FFF2-40B4-BE49-F238E27FC236}">
                  <a16:creationId xmlns:a16="http://schemas.microsoft.com/office/drawing/2014/main" id="{E7E75E2C-B793-DED1-DE97-08B50277BD33}"/>
                </a:ext>
              </a:extLst>
            </p:cNvPr>
            <p:cNvSpPr/>
            <p:nvPr/>
          </p:nvSpPr>
          <p:spPr bwMode="auto">
            <a:xfrm>
              <a:off x="2010605" y="1301972"/>
              <a:ext cx="1163033" cy="1546915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 Entra ID</a:t>
              </a:r>
            </a:p>
          </p:txBody>
        </p:sp>
        <p:pic>
          <p:nvPicPr>
            <p:cNvPr id="3004" name="Graphic 3003">
              <a:extLst>
                <a:ext uri="{FF2B5EF4-FFF2-40B4-BE49-F238E27FC236}">
                  <a16:creationId xmlns:a16="http://schemas.microsoft.com/office/drawing/2014/main" id="{8F7FC6C1-483D-0D3B-8566-E22D6D58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7377" y="1848756"/>
              <a:ext cx="457200" cy="457200"/>
            </a:xfrm>
            <a:prstGeom prst="rect">
              <a:avLst/>
            </a:prstGeom>
          </p:spPr>
        </p:pic>
        <p:cxnSp>
          <p:nvCxnSpPr>
            <p:cNvPr id="3005" name="Straight Arrow Connector 3004">
              <a:extLst>
                <a:ext uri="{FF2B5EF4-FFF2-40B4-BE49-F238E27FC236}">
                  <a16:creationId xmlns:a16="http://schemas.microsoft.com/office/drawing/2014/main" id="{73B2F2A0-E280-1E41-482B-7816BB715EFC}"/>
                </a:ext>
              </a:extLst>
            </p:cNvPr>
            <p:cNvCxnSpPr>
              <a:cxnSpLocks/>
              <a:stCxn id="803" idx="1"/>
              <a:endCxn id="796" idx="3"/>
            </p:cNvCxnSpPr>
            <p:nvPr/>
          </p:nvCxnSpPr>
          <p:spPr>
            <a:xfrm flipH="1" flipV="1">
              <a:off x="5075367" y="5793928"/>
              <a:ext cx="1793207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747D5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3006" name="Connector: Elbow 3005">
              <a:extLst>
                <a:ext uri="{FF2B5EF4-FFF2-40B4-BE49-F238E27FC236}">
                  <a16:creationId xmlns:a16="http://schemas.microsoft.com/office/drawing/2014/main" id="{4283CC35-A817-1AA7-B5A6-3ADC84EF0A5E}"/>
                </a:ext>
              </a:extLst>
            </p:cNvPr>
            <p:cNvCxnSpPr>
              <a:cxnSpLocks/>
              <a:stCxn id="811" idx="2"/>
              <a:endCxn id="3454" idx="3"/>
            </p:cNvCxnSpPr>
            <p:nvPr/>
          </p:nvCxnSpPr>
          <p:spPr>
            <a:xfrm rot="5400000" flipH="1">
              <a:off x="6456021" y="2039869"/>
              <a:ext cx="770246" cy="874187"/>
            </a:xfrm>
            <a:prstGeom prst="bentConnector4">
              <a:avLst>
                <a:gd name="adj1" fmla="val -29679"/>
                <a:gd name="adj2" fmla="val 77687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grpSp>
          <p:nvGrpSpPr>
            <p:cNvPr id="3007" name="Group 3006">
              <a:extLst>
                <a:ext uri="{FF2B5EF4-FFF2-40B4-BE49-F238E27FC236}">
                  <a16:creationId xmlns:a16="http://schemas.microsoft.com/office/drawing/2014/main" id="{F1C1A02D-DBD2-10FC-E882-16735C092217}"/>
                </a:ext>
              </a:extLst>
            </p:cNvPr>
            <p:cNvGrpSpPr/>
            <p:nvPr/>
          </p:nvGrpSpPr>
          <p:grpSpPr>
            <a:xfrm>
              <a:off x="1989537" y="5151458"/>
              <a:ext cx="3085830" cy="1284940"/>
              <a:chOff x="3934602" y="5044141"/>
              <a:chExt cx="3085830" cy="1284940"/>
            </a:xfrm>
          </p:grpSpPr>
          <p:sp>
            <p:nvSpPr>
              <p:cNvPr id="796" name="Rectangle: Rounded Corners 795">
                <a:extLst>
                  <a:ext uri="{FF2B5EF4-FFF2-40B4-BE49-F238E27FC236}">
                    <a16:creationId xmlns:a16="http://schemas.microsoft.com/office/drawing/2014/main" id="{3C4532D7-2E58-AB01-728B-4B986CD80E8D}"/>
                  </a:ext>
                </a:extLst>
              </p:cNvPr>
              <p:cNvSpPr/>
              <p:nvPr/>
            </p:nvSpPr>
            <p:spPr bwMode="auto">
              <a:xfrm>
                <a:off x="3934602" y="5044141"/>
                <a:ext cx="3085830" cy="128494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User’s Git infrastructure </a:t>
                </a:r>
              </a:p>
            </p:txBody>
          </p: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74C4DDB6-ECF9-3B05-C5E5-BFEE183FDF76}"/>
                  </a:ext>
                </a:extLst>
              </p:cNvPr>
              <p:cNvGrpSpPr/>
              <p:nvPr/>
            </p:nvGrpSpPr>
            <p:grpSpPr>
              <a:xfrm>
                <a:off x="4178014" y="5503107"/>
                <a:ext cx="2599005" cy="529281"/>
                <a:chOff x="3163242" y="3931563"/>
                <a:chExt cx="2599005" cy="529281"/>
              </a:xfrm>
            </p:grpSpPr>
            <p:pic>
              <p:nvPicPr>
                <p:cNvPr id="798" name="Picture 2" descr="GitHub - dduzgun-security/github-enterprise-cloud-configuration: Guideline  of best practices to follow to configure Github Enterprise Cloud in a  secure way.">
                  <a:extLst>
                    <a:ext uri="{FF2B5EF4-FFF2-40B4-BE49-F238E27FC236}">
                      <a16:creationId xmlns:a16="http://schemas.microsoft.com/office/drawing/2014/main" id="{7CA136D7-6741-052F-16EB-598E2232B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7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0399" y="4013160"/>
                  <a:ext cx="1235551" cy="366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9" name="Picture 798" descr="Ic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B456152-6237-24A0-822F-DC91F8957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242" y="3931563"/>
                  <a:ext cx="529281" cy="529281"/>
                </a:xfrm>
                <a:prstGeom prst="rect">
                  <a:avLst/>
                </a:prstGeom>
              </p:spPr>
            </p:pic>
            <p:pic>
              <p:nvPicPr>
                <p:cNvPr id="800" name="Picture 799" descr="Logo&#10;&#10;Description automatically generated">
                  <a:extLst>
                    <a:ext uri="{FF2B5EF4-FFF2-40B4-BE49-F238E27FC236}">
                      <a16:creationId xmlns:a16="http://schemas.microsoft.com/office/drawing/2014/main" id="{ADE52BC1-162A-84CA-7E22-F1F05366A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5282" y="3979461"/>
                  <a:ext cx="496965" cy="433488"/>
                </a:xfrm>
                <a:prstGeom prst="rect">
                  <a:avLst/>
                </a:prstGeom>
              </p:spPr>
            </p:pic>
          </p:grpSp>
        </p:grpSp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3F2BC52E-6FCA-147D-D227-CA03C57A8183}"/>
                </a:ext>
              </a:extLst>
            </p:cNvPr>
            <p:cNvSpPr txBox="1"/>
            <p:nvPr/>
          </p:nvSpPr>
          <p:spPr>
            <a:xfrm>
              <a:off x="5424385" y="5427541"/>
              <a:ext cx="1095171" cy="3657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47D5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Git APIs</a:t>
              </a:r>
            </a:p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47D5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pic>
          <p:nvPicPr>
            <p:cNvPr id="769" name="Graphic 768">
              <a:extLst>
                <a:ext uri="{FF2B5EF4-FFF2-40B4-BE49-F238E27FC236}">
                  <a16:creationId xmlns:a16="http://schemas.microsoft.com/office/drawing/2014/main" id="{A5A83091-FCC3-D046-41D1-1660C011B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1805" y="1366794"/>
              <a:ext cx="274320" cy="274320"/>
            </a:xfrm>
            <a:prstGeom prst="rect">
              <a:avLst/>
            </a:prstGeom>
          </p:spPr>
        </p:pic>
        <p:pic>
          <p:nvPicPr>
            <p:cNvPr id="770" name="Graphic 769">
              <a:extLst>
                <a:ext uri="{FF2B5EF4-FFF2-40B4-BE49-F238E27FC236}">
                  <a16:creationId xmlns:a16="http://schemas.microsoft.com/office/drawing/2014/main" id="{BFDA3FF8-3B2E-4BB9-70EC-3444A846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735730" y="4638399"/>
              <a:ext cx="357650" cy="357650"/>
            </a:xfrm>
            <a:prstGeom prst="rect">
              <a:avLst/>
            </a:prstGeom>
          </p:spPr>
        </p:pic>
        <p:cxnSp>
          <p:nvCxnSpPr>
            <p:cNvPr id="771" name="Connector: Elbow 770">
              <a:extLst>
                <a:ext uri="{FF2B5EF4-FFF2-40B4-BE49-F238E27FC236}">
                  <a16:creationId xmlns:a16="http://schemas.microsoft.com/office/drawing/2014/main" id="{CDB5DCDA-FA01-EC89-5767-A15097B89540}"/>
                </a:ext>
              </a:extLst>
            </p:cNvPr>
            <p:cNvCxnSpPr>
              <a:cxnSpLocks/>
              <a:stCxn id="770" idx="0"/>
              <a:endCxn id="3450" idx="2"/>
            </p:cNvCxnSpPr>
            <p:nvPr/>
          </p:nvCxnSpPr>
          <p:spPr>
            <a:xfrm rot="5400000" flipH="1" flipV="1">
              <a:off x="9973736" y="3259174"/>
              <a:ext cx="1320045" cy="1438407"/>
            </a:xfrm>
            <a:prstGeom prst="bentConnector3">
              <a:avLst>
                <a:gd name="adj1" fmla="val 16769"/>
              </a:avLst>
            </a:prstGeom>
            <a:noFill/>
            <a:ln w="9525" cap="flat" cmpd="sng" algn="ctr">
              <a:solidFill>
                <a:srgbClr val="FFC000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772" name="Connector: Elbow 771">
              <a:extLst>
                <a:ext uri="{FF2B5EF4-FFF2-40B4-BE49-F238E27FC236}">
                  <a16:creationId xmlns:a16="http://schemas.microsoft.com/office/drawing/2014/main" id="{5A7661E0-E27A-3FE0-5C85-6430E2F5418F}"/>
                </a:ext>
              </a:extLst>
            </p:cNvPr>
            <p:cNvCxnSpPr>
              <a:cxnSpLocks/>
              <a:stCxn id="770" idx="2"/>
              <a:endCxn id="803" idx="0"/>
            </p:cNvCxnSpPr>
            <p:nvPr/>
          </p:nvCxnSpPr>
          <p:spPr>
            <a:xfrm rot="5400000">
              <a:off x="9085318" y="4322220"/>
              <a:ext cx="155409" cy="1503066"/>
            </a:xfrm>
            <a:prstGeom prst="bentConnector3">
              <a:avLst>
                <a:gd name="adj1" fmla="val 14219"/>
              </a:avLst>
            </a:prstGeom>
            <a:noFill/>
            <a:ln w="9525" cap="flat" cmpd="sng" algn="ctr">
              <a:solidFill>
                <a:srgbClr val="FFC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BAE6FD1D-6731-45BC-57A2-615451207FF5}"/>
                </a:ext>
              </a:extLst>
            </p:cNvPr>
            <p:cNvSpPr txBox="1"/>
            <p:nvPr/>
          </p:nvSpPr>
          <p:spPr>
            <a:xfrm>
              <a:off x="9403402" y="3920395"/>
              <a:ext cx="1949560" cy="4937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On-premises or 3</a:t>
              </a:r>
              <a:r>
                <a:rPr kumimoji="0" lang="en-US" sz="700" b="0" i="0" u="none" strike="noStrike" kern="0" cap="none" spc="0" normalizeH="0" baseline="300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rd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party cloud provider network connectivity via </a:t>
              </a:r>
              <a:r>
                <a:rPr kumimoji="0" lang="en-US" sz="7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ExperssRoute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or Site-to-site VPN</a:t>
              </a:r>
            </a:p>
          </p:txBody>
        </p:sp>
        <p:cxnSp>
          <p:nvCxnSpPr>
            <p:cNvPr id="774" name="Straight Arrow Connector 773">
              <a:extLst>
                <a:ext uri="{FF2B5EF4-FFF2-40B4-BE49-F238E27FC236}">
                  <a16:creationId xmlns:a16="http://schemas.microsoft.com/office/drawing/2014/main" id="{C66AC6F8-2652-7663-D116-F0FE9FF9377E}"/>
                </a:ext>
              </a:extLst>
            </p:cNvPr>
            <p:cNvCxnSpPr>
              <a:stCxn id="3450" idx="0"/>
            </p:cNvCxnSpPr>
            <p:nvPr/>
          </p:nvCxnSpPr>
          <p:spPr>
            <a:xfrm flipV="1">
              <a:off x="11352962" y="1590515"/>
              <a:ext cx="0" cy="815300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DC6DF45C-EE7D-9F93-1F0C-D9160EE19A77}"/>
                </a:ext>
              </a:extLst>
            </p:cNvPr>
            <p:cNvSpPr/>
            <p:nvPr/>
          </p:nvSpPr>
          <p:spPr bwMode="auto">
            <a:xfrm>
              <a:off x="1999479" y="3496032"/>
              <a:ext cx="3767262" cy="20700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cxnSp>
          <p:nvCxnSpPr>
            <p:cNvPr id="776" name="Connector: Elbow 775">
              <a:extLst>
                <a:ext uri="{FF2B5EF4-FFF2-40B4-BE49-F238E27FC236}">
                  <a16:creationId xmlns:a16="http://schemas.microsoft.com/office/drawing/2014/main" id="{16E481CE-DD9B-8B87-F61D-B6E190A8A92F}"/>
                </a:ext>
              </a:extLst>
            </p:cNvPr>
            <p:cNvCxnSpPr>
              <a:cxnSpLocks/>
            </p:cNvCxnSpPr>
            <p:nvPr/>
          </p:nvCxnSpPr>
          <p:spPr>
            <a:xfrm>
              <a:off x="4111710" y="4916606"/>
              <a:ext cx="3842580" cy="234852"/>
            </a:xfrm>
            <a:prstGeom prst="bentConnector3">
              <a:avLst>
                <a:gd name="adj1" fmla="val 100017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777" name="Straight Connector 776">
              <a:extLst>
                <a:ext uri="{FF2B5EF4-FFF2-40B4-BE49-F238E27FC236}">
                  <a16:creationId xmlns:a16="http://schemas.microsoft.com/office/drawing/2014/main" id="{664A4C7E-6D34-6932-09BB-CE2F473FE46E}"/>
                </a:ext>
              </a:extLst>
            </p:cNvPr>
            <p:cNvCxnSpPr>
              <a:cxnSpLocks/>
              <a:endCxn id="775" idx="2"/>
            </p:cNvCxnSpPr>
            <p:nvPr/>
          </p:nvCxnSpPr>
          <p:spPr>
            <a:xfrm flipV="1">
              <a:off x="3883110" y="3703037"/>
              <a:ext cx="0" cy="949085"/>
            </a:xfrm>
            <a:prstGeom prst="line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8" name="Connector: Elbow 777">
              <a:extLst>
                <a:ext uri="{FF2B5EF4-FFF2-40B4-BE49-F238E27FC236}">
                  <a16:creationId xmlns:a16="http://schemas.microsoft.com/office/drawing/2014/main" id="{4EF37B96-6D85-5B81-0433-6B817BD56660}"/>
                </a:ext>
              </a:extLst>
            </p:cNvPr>
            <p:cNvCxnSpPr>
              <a:cxnSpLocks/>
              <a:stCxn id="775" idx="0"/>
              <a:endCxn id="3453" idx="2"/>
            </p:cNvCxnSpPr>
            <p:nvPr/>
          </p:nvCxnSpPr>
          <p:spPr>
            <a:xfrm rot="5400000" flipH="1" flipV="1">
              <a:off x="3864093" y="2872579"/>
              <a:ext cx="642470" cy="604436"/>
            </a:xfrm>
            <a:prstGeom prst="bentConnector3">
              <a:avLst>
                <a:gd name="adj1" fmla="val 50395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779" name="Connector: Elbow 778">
              <a:extLst>
                <a:ext uri="{FF2B5EF4-FFF2-40B4-BE49-F238E27FC236}">
                  <a16:creationId xmlns:a16="http://schemas.microsoft.com/office/drawing/2014/main" id="{FFB30916-2826-B1C6-DF0E-93EAC90E516B}"/>
                </a:ext>
              </a:extLst>
            </p:cNvPr>
            <p:cNvCxnSpPr>
              <a:cxnSpLocks/>
              <a:stCxn id="775" idx="0"/>
              <a:endCxn id="3003" idx="2"/>
            </p:cNvCxnSpPr>
            <p:nvPr/>
          </p:nvCxnSpPr>
          <p:spPr>
            <a:xfrm rot="16200000" flipV="1">
              <a:off x="2914044" y="2526966"/>
              <a:ext cx="647145" cy="129098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780" name="TextBox 779">
              <a:extLst>
                <a:ext uri="{FF2B5EF4-FFF2-40B4-BE49-F238E27FC236}">
                  <a16:creationId xmlns:a16="http://schemas.microsoft.com/office/drawing/2014/main" id="{91B94108-CFF9-0033-0D05-64EBC4243A33}"/>
                </a:ext>
              </a:extLst>
            </p:cNvPr>
            <p:cNvSpPr txBox="1"/>
            <p:nvPr/>
          </p:nvSpPr>
          <p:spPr>
            <a:xfrm>
              <a:off x="2123395" y="3782578"/>
              <a:ext cx="1759715" cy="4937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On-premises or 3</a:t>
              </a:r>
              <a:r>
                <a:rPr kumimoji="0" lang="en-US" sz="700" b="0" i="0" u="none" strike="noStrike" kern="0" cap="none" spc="0" normalizeH="0" baseline="3000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rd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party cloud provider network connectivity via firewall or proxy</a:t>
              </a:r>
            </a:p>
          </p:txBody>
        </p:sp>
        <p:cxnSp>
          <p:nvCxnSpPr>
            <p:cNvPr id="781" name="Straight Arrow Connector 780">
              <a:extLst>
                <a:ext uri="{FF2B5EF4-FFF2-40B4-BE49-F238E27FC236}">
                  <a16:creationId xmlns:a16="http://schemas.microsoft.com/office/drawing/2014/main" id="{71FB04B6-26C1-04B6-2D40-8869268272A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869" y="2639684"/>
              <a:ext cx="0" cy="850577"/>
            </a:xfrm>
            <a:prstGeom prst="straightConnector1">
              <a:avLst/>
            </a:prstGeom>
            <a:noFill/>
            <a:ln w="9525" cap="flat" cmpd="sng" algn="ctr">
              <a:solidFill>
                <a:srgbClr val="F4540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782" name="Connector: Elbow 781">
              <a:extLst>
                <a:ext uri="{FF2B5EF4-FFF2-40B4-BE49-F238E27FC236}">
                  <a16:creationId xmlns:a16="http://schemas.microsoft.com/office/drawing/2014/main" id="{175059E6-B01C-8CA6-13F2-99BCA84CF6C8}"/>
                </a:ext>
              </a:extLst>
            </p:cNvPr>
            <p:cNvCxnSpPr/>
            <p:nvPr/>
          </p:nvCxnSpPr>
          <p:spPr>
            <a:xfrm rot="5400000">
              <a:off x="3911048" y="3808289"/>
              <a:ext cx="949085" cy="738580"/>
            </a:xfrm>
            <a:prstGeom prst="bentConnector3">
              <a:avLst/>
            </a:prstGeom>
            <a:noFill/>
            <a:ln w="9525" cap="flat" cmpd="sng" algn="ctr">
              <a:solidFill>
                <a:srgbClr val="F4540C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3" name="Connector: Elbow 782">
              <a:extLst>
                <a:ext uri="{FF2B5EF4-FFF2-40B4-BE49-F238E27FC236}">
                  <a16:creationId xmlns:a16="http://schemas.microsoft.com/office/drawing/2014/main" id="{A50965E0-E0EF-2B91-34B7-2B0B787E9A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11714" y="3703034"/>
              <a:ext cx="1040754" cy="1037475"/>
            </a:xfrm>
            <a:prstGeom prst="bentConnector3">
              <a:avLst>
                <a:gd name="adj1" fmla="val -275"/>
              </a:avLst>
            </a:prstGeom>
            <a:noFill/>
            <a:ln w="9525" cap="flat" cmpd="sng" algn="ctr">
              <a:solidFill>
                <a:srgbClr val="F4540C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4" name="Straight Arrow Connector 783">
              <a:extLst>
                <a:ext uri="{FF2B5EF4-FFF2-40B4-BE49-F238E27FC236}">
                  <a16:creationId xmlns:a16="http://schemas.microsoft.com/office/drawing/2014/main" id="{4FD46AB2-48F1-0CBC-C29C-A20C7EBFF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468" y="2357868"/>
              <a:ext cx="0" cy="1132393"/>
            </a:xfrm>
            <a:prstGeom prst="straightConnector1">
              <a:avLst/>
            </a:prstGeom>
            <a:noFill/>
            <a:ln w="9525" cap="flat" cmpd="sng" algn="ctr">
              <a:solidFill>
                <a:srgbClr val="F4540C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ABDC2B75-F785-2FDF-AA40-C209468DBDD6}"/>
                </a:ext>
              </a:extLst>
            </p:cNvPr>
            <p:cNvSpPr txBox="1"/>
            <p:nvPr/>
          </p:nvSpPr>
          <p:spPr>
            <a:xfrm>
              <a:off x="5107557" y="2848016"/>
              <a:ext cx="1564041" cy="6218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 containers pulled from MCR via on-premises or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  <a:r>
                <a:rPr kumimoji="0" lang="en-US" sz="700" b="0" i="0" u="none" strike="noStrike" kern="0" cap="none" spc="0" normalizeH="0" baseline="3000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rd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party cloud provider firewall or proxy</a:t>
              </a:r>
            </a:p>
          </p:txBody>
        </p:sp>
        <p:pic>
          <p:nvPicPr>
            <p:cNvPr id="786" name="Graphic 785">
              <a:extLst>
                <a:ext uri="{FF2B5EF4-FFF2-40B4-BE49-F238E27FC236}">
                  <a16:creationId xmlns:a16="http://schemas.microsoft.com/office/drawing/2014/main" id="{D69241C6-57D1-4CF2-6A4E-DBF70317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655008" y="853230"/>
              <a:ext cx="411480" cy="411480"/>
            </a:xfrm>
            <a:prstGeom prst="rect">
              <a:avLst/>
            </a:prstGeom>
          </p:spPr>
        </p:pic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46702C04-5C5C-9FA4-68A1-272FABB5F034}"/>
                </a:ext>
              </a:extLst>
            </p:cNvPr>
            <p:cNvGrpSpPr/>
            <p:nvPr/>
          </p:nvGrpSpPr>
          <p:grpSpPr>
            <a:xfrm>
              <a:off x="114885" y="831115"/>
              <a:ext cx="1459918" cy="1284940"/>
              <a:chOff x="30925" y="824040"/>
              <a:chExt cx="1459918" cy="1284940"/>
            </a:xfrm>
          </p:grpSpPr>
          <p:sp>
            <p:nvSpPr>
              <p:cNvPr id="791" name="Rectangle: Rounded Corners 790">
                <a:extLst>
                  <a:ext uri="{FF2B5EF4-FFF2-40B4-BE49-F238E27FC236}">
                    <a16:creationId xmlns:a16="http://schemas.microsoft.com/office/drawing/2014/main" id="{31965C9B-AB43-3C4E-AC6D-175EC54914ED}"/>
                  </a:ext>
                </a:extLst>
              </p:cNvPr>
              <p:cNvSpPr/>
              <p:nvPr/>
            </p:nvSpPr>
            <p:spPr bwMode="auto">
              <a:xfrm>
                <a:off x="30925" y="824040"/>
                <a:ext cx="1459918" cy="128494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SaaS Git services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i.e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 GitHub, Azure DevOps)</a:t>
                </a:r>
              </a:p>
            </p:txBody>
          </p:sp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F297B633-330F-FE03-2810-B77B535DC8E7}"/>
                  </a:ext>
                </a:extLst>
              </p:cNvPr>
              <p:cNvGrpSpPr/>
              <p:nvPr/>
            </p:nvGrpSpPr>
            <p:grpSpPr>
              <a:xfrm>
                <a:off x="244090" y="1391234"/>
                <a:ext cx="1013866" cy="457522"/>
                <a:chOff x="406409" y="1948806"/>
                <a:chExt cx="1013866" cy="457522"/>
              </a:xfrm>
            </p:grpSpPr>
            <p:pic>
              <p:nvPicPr>
                <p:cNvPr id="793" name="Graphic 792">
                  <a:extLst>
                    <a:ext uri="{FF2B5EF4-FFF2-40B4-BE49-F238E27FC236}">
                      <a16:creationId xmlns:a16="http://schemas.microsoft.com/office/drawing/2014/main" id="{65CF6590-0426-1530-9D80-70DF1F541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409" y="1948806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794" name="Graphic 793">
                  <a:extLst>
                    <a:ext uri="{FF2B5EF4-FFF2-40B4-BE49-F238E27FC236}">
                      <a16:creationId xmlns:a16="http://schemas.microsoft.com/office/drawing/2014/main" id="{94EC2073-ED72-F9A6-FF29-1EDBF8502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075" y="1949128"/>
                  <a:ext cx="457200" cy="4572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88" name="Connector: Elbow 787">
              <a:extLst>
                <a:ext uri="{FF2B5EF4-FFF2-40B4-BE49-F238E27FC236}">
                  <a16:creationId xmlns:a16="http://schemas.microsoft.com/office/drawing/2014/main" id="{C3FD98C2-8060-FDF6-B58B-3E368FCC8945}"/>
                </a:ext>
              </a:extLst>
            </p:cNvPr>
            <p:cNvCxnSpPr>
              <a:cxnSpLocks/>
              <a:endCxn id="791" idx="2"/>
            </p:cNvCxnSpPr>
            <p:nvPr/>
          </p:nvCxnSpPr>
          <p:spPr>
            <a:xfrm rot="16200000" flipV="1">
              <a:off x="761737" y="2199163"/>
              <a:ext cx="3035403" cy="2869187"/>
            </a:xfrm>
            <a:prstGeom prst="bentConnector3">
              <a:avLst>
                <a:gd name="adj1" fmla="val 14453"/>
              </a:avLst>
            </a:prstGeom>
            <a:noFill/>
            <a:ln w="9525" cap="flat" cmpd="sng" algn="ctr">
              <a:solidFill>
                <a:srgbClr val="F747D5"/>
              </a:solidFill>
              <a:prstDash val="solid"/>
              <a:headEnd type="none"/>
              <a:tailEnd type="triangle"/>
            </a:ln>
            <a:effectLst/>
          </p:spPr>
        </p:cxnSp>
        <p:pic>
          <p:nvPicPr>
            <p:cNvPr id="789" name="Graphic 788" descr="Private Link Integration">
              <a:extLst>
                <a:ext uri="{FF2B5EF4-FFF2-40B4-BE49-F238E27FC236}">
                  <a16:creationId xmlns:a16="http://schemas.microsoft.com/office/drawing/2014/main" id="{62752A11-C619-B1A5-9226-A8973798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654510" y="4591162"/>
              <a:ext cx="457200" cy="457200"/>
            </a:xfrm>
            <a:prstGeom prst="rect">
              <a:avLst/>
            </a:prstGeom>
          </p:spPr>
        </p:pic>
        <p:sp>
          <p:nvSpPr>
            <p:cNvPr id="790" name="TextBox 789">
              <a:extLst>
                <a:ext uri="{FF2B5EF4-FFF2-40B4-BE49-F238E27FC236}">
                  <a16:creationId xmlns:a16="http://schemas.microsoft.com/office/drawing/2014/main" id="{DEA6B9A4-05AA-D9AF-FE0E-AFC34D563337}"/>
                </a:ext>
              </a:extLst>
            </p:cNvPr>
            <p:cNvSpPr txBox="1"/>
            <p:nvPr/>
          </p:nvSpPr>
          <p:spPr>
            <a:xfrm>
              <a:off x="839039" y="4375824"/>
              <a:ext cx="1095171" cy="3657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47D5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Git APIs</a:t>
              </a:r>
            </a:p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47D5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9F76FA12-5B15-CDC3-1413-019587EF03B7}"/>
              </a:ext>
            </a:extLst>
          </p:cNvPr>
          <p:cNvGrpSpPr/>
          <p:nvPr/>
        </p:nvGrpSpPr>
        <p:grpSpPr>
          <a:xfrm>
            <a:off x="11524766" y="9449625"/>
            <a:ext cx="9875520" cy="5020056"/>
            <a:chOff x="487156" y="831517"/>
            <a:chExt cx="11279640" cy="5960891"/>
          </a:xfrm>
        </p:grpSpPr>
        <p:sp>
          <p:nvSpPr>
            <p:cNvPr id="829" name="Rectangle: Rounded Corners 828">
              <a:extLst>
                <a:ext uri="{FF2B5EF4-FFF2-40B4-BE49-F238E27FC236}">
                  <a16:creationId xmlns:a16="http://schemas.microsoft.com/office/drawing/2014/main" id="{69424377-E3D1-FC5C-6A2B-A623D438CACA}"/>
                </a:ext>
              </a:extLst>
            </p:cNvPr>
            <p:cNvSpPr/>
            <p:nvPr/>
          </p:nvSpPr>
          <p:spPr bwMode="auto">
            <a:xfrm>
              <a:off x="5514555" y="831517"/>
              <a:ext cx="5426347" cy="2244644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830" name="Rectangle: Rounded Corners 829">
              <a:extLst>
                <a:ext uri="{FF2B5EF4-FFF2-40B4-BE49-F238E27FC236}">
                  <a16:creationId xmlns:a16="http://schemas.microsoft.com/office/drawing/2014/main" id="{F0B15CEB-6B5A-2F6E-034C-B4F5C61E1D95}"/>
                </a:ext>
              </a:extLst>
            </p:cNvPr>
            <p:cNvSpPr/>
            <p:nvPr/>
          </p:nvSpPr>
          <p:spPr bwMode="auto">
            <a:xfrm>
              <a:off x="487156" y="831517"/>
              <a:ext cx="3889949" cy="2597483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Any network location</a:t>
              </a:r>
            </a:p>
          </p:txBody>
        </p:sp>
        <p:sp>
          <p:nvSpPr>
            <p:cNvPr id="831" name="Rectangle: Rounded Corners 830">
              <a:extLst>
                <a:ext uri="{FF2B5EF4-FFF2-40B4-BE49-F238E27FC236}">
                  <a16:creationId xmlns:a16="http://schemas.microsoft.com/office/drawing/2014/main" id="{212E212F-49C0-AD5F-192C-C8F5381A39B0}"/>
                </a:ext>
              </a:extLst>
            </p:cNvPr>
            <p:cNvSpPr/>
            <p:nvPr/>
          </p:nvSpPr>
          <p:spPr bwMode="auto">
            <a:xfrm>
              <a:off x="6282755" y="1794930"/>
              <a:ext cx="3889949" cy="106235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 resource</a:t>
              </a:r>
            </a:p>
          </p:txBody>
        </p:sp>
        <p:sp>
          <p:nvSpPr>
            <p:cNvPr id="1216" name="Rectangle: Rounded Corners 1215">
              <a:extLst>
                <a:ext uri="{FF2B5EF4-FFF2-40B4-BE49-F238E27FC236}">
                  <a16:creationId xmlns:a16="http://schemas.microsoft.com/office/drawing/2014/main" id="{7D195695-636B-0895-0FA2-441DE1E59567}"/>
                </a:ext>
              </a:extLst>
            </p:cNvPr>
            <p:cNvSpPr/>
            <p:nvPr/>
          </p:nvSpPr>
          <p:spPr bwMode="auto">
            <a:xfrm>
              <a:off x="4688662" y="4797775"/>
              <a:ext cx="7078134" cy="1994633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On-premises or 3</a:t>
              </a:r>
              <a:r>
                <a:rPr kumimoji="0" lang="en-US" sz="1000" b="0" i="0" u="none" strike="noStrike" kern="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rd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party cloud provider network</a:t>
              </a:r>
            </a:p>
          </p:txBody>
        </p:sp>
        <p:sp>
          <p:nvSpPr>
            <p:cNvPr id="1217" name="Rectangle: Rounded Corners 1216">
              <a:extLst>
                <a:ext uri="{FF2B5EF4-FFF2-40B4-BE49-F238E27FC236}">
                  <a16:creationId xmlns:a16="http://schemas.microsoft.com/office/drawing/2014/main" id="{99F95BEF-9223-6B3E-E9B8-B76993F3993D}"/>
                </a:ext>
              </a:extLst>
            </p:cNvPr>
            <p:cNvSpPr/>
            <p:nvPr/>
          </p:nvSpPr>
          <p:spPr bwMode="auto">
            <a:xfrm>
              <a:off x="4820354" y="5089294"/>
              <a:ext cx="6874934" cy="1334081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1218" name="Rectangle: Rounded Corners 1217">
              <a:extLst>
                <a:ext uri="{FF2B5EF4-FFF2-40B4-BE49-F238E27FC236}">
                  <a16:creationId xmlns:a16="http://schemas.microsoft.com/office/drawing/2014/main" id="{1BBD2B66-99D7-958D-19AA-10A8589BF58E}"/>
                </a:ext>
              </a:extLst>
            </p:cNvPr>
            <p:cNvSpPr/>
            <p:nvPr/>
          </p:nvSpPr>
          <p:spPr bwMode="auto">
            <a:xfrm>
              <a:off x="4945877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Kubernetes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API server</a:t>
              </a:r>
            </a:p>
          </p:txBody>
        </p:sp>
        <p:pic>
          <p:nvPicPr>
            <p:cNvPr id="1219" name="Graphic 1218">
              <a:extLst>
                <a:ext uri="{FF2B5EF4-FFF2-40B4-BE49-F238E27FC236}">
                  <a16:creationId xmlns:a16="http://schemas.microsoft.com/office/drawing/2014/main" id="{A19DED2F-8FB5-3EF8-DFB3-EEFBAA5A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17979" y="5435315"/>
              <a:ext cx="329737" cy="320040"/>
            </a:xfrm>
            <a:prstGeom prst="rect">
              <a:avLst/>
            </a:prstGeom>
          </p:spPr>
        </p:pic>
        <p:sp>
          <p:nvSpPr>
            <p:cNvPr id="1220" name="Rectangle: Rounded Corners 1219">
              <a:extLst>
                <a:ext uri="{FF2B5EF4-FFF2-40B4-BE49-F238E27FC236}">
                  <a16:creationId xmlns:a16="http://schemas.microsoft.com/office/drawing/2014/main" id="{8FDC742C-50C9-BA91-A7E4-F8573D5E5CD3}"/>
                </a:ext>
              </a:extLst>
            </p:cNvPr>
            <p:cNvSpPr/>
            <p:nvPr/>
          </p:nvSpPr>
          <p:spPr bwMode="auto">
            <a:xfrm>
              <a:off x="7325561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kube-</a:t>
              </a:r>
              <a:r>
                <a:rPr kumimoji="0" lang="en-US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aad</a:t>
              </a: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-proxy</a:t>
              </a:r>
            </a:p>
          </p:txBody>
        </p:sp>
        <p:sp>
          <p:nvSpPr>
            <p:cNvPr id="1221" name="Rectangle: Rounded Corners 1220">
              <a:extLst>
                <a:ext uri="{FF2B5EF4-FFF2-40B4-BE49-F238E27FC236}">
                  <a16:creationId xmlns:a16="http://schemas.microsoft.com/office/drawing/2014/main" id="{22647C95-A800-5532-8B63-93B5D8726751}"/>
                </a:ext>
              </a:extLst>
            </p:cNvPr>
            <p:cNvSpPr/>
            <p:nvPr/>
          </p:nvSpPr>
          <p:spPr bwMode="auto">
            <a:xfrm>
              <a:off x="9705245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kube-</a:t>
              </a:r>
              <a:r>
                <a:rPr kumimoji="0" lang="en-US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aad</a:t>
              </a: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-proxy</a:t>
              </a:r>
            </a:p>
          </p:txBody>
        </p:sp>
        <p:cxnSp>
          <p:nvCxnSpPr>
            <p:cNvPr id="1222" name="Straight Arrow Connector 1221">
              <a:extLst>
                <a:ext uri="{FF2B5EF4-FFF2-40B4-BE49-F238E27FC236}">
                  <a16:creationId xmlns:a16="http://schemas.microsoft.com/office/drawing/2014/main" id="{43CB841A-5CC7-567F-2EDD-814C0A77C9F8}"/>
                </a:ext>
              </a:extLst>
            </p:cNvPr>
            <p:cNvCxnSpPr>
              <a:cxnSpLocks/>
              <a:stCxn id="1221" idx="1"/>
              <a:endCxn id="1220" idx="3"/>
            </p:cNvCxnSpPr>
            <p:nvPr/>
          </p:nvCxnSpPr>
          <p:spPr>
            <a:xfrm flipH="1">
              <a:off x="9129899" y="5590436"/>
              <a:ext cx="57534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23" name="Straight Arrow Connector 1222">
              <a:extLst>
                <a:ext uri="{FF2B5EF4-FFF2-40B4-BE49-F238E27FC236}">
                  <a16:creationId xmlns:a16="http://schemas.microsoft.com/office/drawing/2014/main" id="{CDE240E0-D994-BA58-4124-F9F0A12598FA}"/>
                </a:ext>
              </a:extLst>
            </p:cNvPr>
            <p:cNvCxnSpPr>
              <a:cxnSpLocks/>
              <a:stCxn id="1220" idx="1"/>
              <a:endCxn id="1218" idx="3"/>
            </p:cNvCxnSpPr>
            <p:nvPr/>
          </p:nvCxnSpPr>
          <p:spPr>
            <a:xfrm flipH="1">
              <a:off x="6750215" y="5590436"/>
              <a:ext cx="57534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grpSp>
          <p:nvGrpSpPr>
            <p:cNvPr id="1224" name="Group 1223">
              <a:extLst>
                <a:ext uri="{FF2B5EF4-FFF2-40B4-BE49-F238E27FC236}">
                  <a16:creationId xmlns:a16="http://schemas.microsoft.com/office/drawing/2014/main" id="{0FF9F3E6-7A8F-3737-A092-94867EF575F0}"/>
                </a:ext>
              </a:extLst>
            </p:cNvPr>
            <p:cNvGrpSpPr/>
            <p:nvPr/>
          </p:nvGrpSpPr>
          <p:grpSpPr>
            <a:xfrm>
              <a:off x="6282755" y="3364089"/>
              <a:ext cx="3889949" cy="677329"/>
              <a:chOff x="5402223" y="3601157"/>
              <a:chExt cx="3889949" cy="677329"/>
            </a:xfrm>
          </p:grpSpPr>
          <p:sp>
            <p:nvSpPr>
              <p:cNvPr id="1272" name="Rectangle: Rounded Corners 1271">
                <a:extLst>
                  <a:ext uri="{FF2B5EF4-FFF2-40B4-BE49-F238E27FC236}">
                    <a16:creationId xmlns:a16="http://schemas.microsoft.com/office/drawing/2014/main" id="{2429C694-F85B-6F12-6ED6-DA1D54678848}"/>
                  </a:ext>
                </a:extLst>
              </p:cNvPr>
              <p:cNvSpPr/>
              <p:nvPr/>
            </p:nvSpPr>
            <p:spPr bwMode="auto">
              <a:xfrm>
                <a:off x="5402223" y="3601157"/>
                <a:ext cx="3889949" cy="677329"/>
              </a:xfrm>
              <a:prstGeom prst="roundRect">
                <a:avLst>
                  <a:gd name="adj" fmla="val 4645"/>
                </a:avLst>
              </a:prstGeom>
              <a:solidFill>
                <a:srgbClr val="EBEBEB">
                  <a:lumMod val="10000"/>
                </a:srgbClr>
              </a:solidFill>
              <a:ln w="12700" cap="flat" cmpd="sng" algn="ctr">
                <a:solidFill>
                  <a:srgbClr val="F4540C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On-premises or 3</a:t>
                </a:r>
                <a:r>
                  <a:rPr kumimoji="0" lang="en-US" sz="1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rd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 party cloud provider firewall and/or proxy</a:t>
                </a:r>
              </a:p>
            </p:txBody>
          </p:sp>
          <p:pic>
            <p:nvPicPr>
              <p:cNvPr id="1273" name="Graphic 1272" descr="Private Link Integration">
                <a:extLst>
                  <a:ext uri="{FF2B5EF4-FFF2-40B4-BE49-F238E27FC236}">
                    <a16:creationId xmlns:a16="http://schemas.microsoft.com/office/drawing/2014/main" id="{EE766A2B-2A07-C45B-8082-750667E6A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7164317" y="3874210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225" name="Straight Arrow Connector 1224">
              <a:extLst>
                <a:ext uri="{FF2B5EF4-FFF2-40B4-BE49-F238E27FC236}">
                  <a16:creationId xmlns:a16="http://schemas.microsoft.com/office/drawing/2014/main" id="{47786D14-5006-ED84-CBE7-C3989AABB430}"/>
                </a:ext>
              </a:extLst>
            </p:cNvPr>
            <p:cNvCxnSpPr>
              <a:cxnSpLocks/>
              <a:stCxn id="1220" idx="0"/>
              <a:endCxn id="1272" idx="2"/>
            </p:cNvCxnSpPr>
            <p:nvPr/>
          </p:nvCxnSpPr>
          <p:spPr>
            <a:xfrm flipV="1">
              <a:off x="8227730" y="4041418"/>
              <a:ext cx="0" cy="1291990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type="none" w="lg" len="med"/>
              <a:tailEnd type="triangle"/>
            </a:ln>
            <a:effectLst/>
          </p:spPr>
        </p:cxnSp>
        <p:pic>
          <p:nvPicPr>
            <p:cNvPr id="1226" name="Graphic 1225">
              <a:extLst>
                <a:ext uri="{FF2B5EF4-FFF2-40B4-BE49-F238E27FC236}">
                  <a16:creationId xmlns:a16="http://schemas.microsoft.com/office/drawing/2014/main" id="{88124501-BBD0-96A5-5497-60334E90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044849" y="4600337"/>
              <a:ext cx="365760" cy="365760"/>
            </a:xfrm>
            <a:prstGeom prst="rect">
              <a:avLst/>
            </a:prstGeom>
          </p:spPr>
        </p:pic>
        <p:pic>
          <p:nvPicPr>
            <p:cNvPr id="1227" name="Graphic 1226">
              <a:extLst>
                <a:ext uri="{FF2B5EF4-FFF2-40B4-BE49-F238E27FC236}">
                  <a16:creationId xmlns:a16="http://schemas.microsoft.com/office/drawing/2014/main" id="{253457ED-21FB-E062-3857-600441D5B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45877" y="5997691"/>
              <a:ext cx="365760" cy="365760"/>
            </a:xfrm>
            <a:prstGeom prst="rect">
              <a:avLst/>
            </a:prstGeom>
          </p:spPr>
        </p:pic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7370C8C8-98A6-2D82-E63F-382C2F9FC832}"/>
                </a:ext>
              </a:extLst>
            </p:cNvPr>
            <p:cNvSpPr txBox="1"/>
            <p:nvPr/>
          </p:nvSpPr>
          <p:spPr>
            <a:xfrm>
              <a:off x="7028338" y="4046783"/>
              <a:ext cx="1199391" cy="54818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 Entra ID Authentication and Authorization</a:t>
              </a:r>
            </a:p>
          </p:txBody>
        </p:sp>
        <p:cxnSp>
          <p:nvCxnSpPr>
            <p:cNvPr id="1233" name="Connector: Elbow 1232">
              <a:extLst>
                <a:ext uri="{FF2B5EF4-FFF2-40B4-BE49-F238E27FC236}">
                  <a16:creationId xmlns:a16="http://schemas.microsoft.com/office/drawing/2014/main" id="{9127522C-50B7-1652-EC07-492B6F905BB1}"/>
                </a:ext>
              </a:extLst>
            </p:cNvPr>
            <p:cNvCxnSpPr>
              <a:cxnSpLocks/>
              <a:endCxn id="1272" idx="3"/>
            </p:cNvCxnSpPr>
            <p:nvPr/>
          </p:nvCxnSpPr>
          <p:spPr>
            <a:xfrm flipV="1">
              <a:off x="8365916" y="3702754"/>
              <a:ext cx="1806788" cy="949261"/>
            </a:xfrm>
            <a:prstGeom prst="bentConnector3">
              <a:avLst>
                <a:gd name="adj1" fmla="val 123617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34" name="Connector: Elbow 1233">
              <a:extLst>
                <a:ext uri="{FF2B5EF4-FFF2-40B4-BE49-F238E27FC236}">
                  <a16:creationId xmlns:a16="http://schemas.microsoft.com/office/drawing/2014/main" id="{D0D9C733-FBAC-F9CF-5CE5-095DCCE2BACA}"/>
                </a:ext>
              </a:extLst>
            </p:cNvPr>
            <p:cNvCxnSpPr>
              <a:cxnSpLocks/>
              <a:stCxn id="1221" idx="0"/>
            </p:cNvCxnSpPr>
            <p:nvPr/>
          </p:nvCxnSpPr>
          <p:spPr>
            <a:xfrm rot="16200000" flipV="1">
              <a:off x="9272048" y="3998041"/>
              <a:ext cx="429235" cy="2241499"/>
            </a:xfrm>
            <a:prstGeom prst="bentConnector2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5" name="TextBox 1234">
              <a:extLst>
                <a:ext uri="{FF2B5EF4-FFF2-40B4-BE49-F238E27FC236}">
                  <a16:creationId xmlns:a16="http://schemas.microsoft.com/office/drawing/2014/main" id="{0D45942E-D365-996C-ABF7-4A9E6CCD27FA}"/>
                </a:ext>
              </a:extLst>
            </p:cNvPr>
            <p:cNvSpPr txBox="1"/>
            <p:nvPr/>
          </p:nvSpPr>
          <p:spPr>
            <a:xfrm>
              <a:off x="8909951" y="4227740"/>
              <a:ext cx="1747416" cy="4020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solidFill>
                    <a:srgbClr val="FFC000"/>
                  </a:solidFill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Heartbeat &amp; Cluster Connect relay communication</a:t>
              </a:r>
            </a:p>
          </p:txBody>
        </p:sp>
        <p:cxnSp>
          <p:nvCxnSpPr>
            <p:cNvPr id="1236" name="Straight Arrow Connector 1235">
              <a:extLst>
                <a:ext uri="{FF2B5EF4-FFF2-40B4-BE49-F238E27FC236}">
                  <a16:creationId xmlns:a16="http://schemas.microsoft.com/office/drawing/2014/main" id="{09B89442-DECA-8736-AB4D-0A925A70FDDA}"/>
                </a:ext>
              </a:extLst>
            </p:cNvPr>
            <p:cNvCxnSpPr>
              <a:cxnSpLocks/>
              <a:stCxn id="1272" idx="0"/>
              <a:endCxn id="831" idx="2"/>
            </p:cNvCxnSpPr>
            <p:nvPr/>
          </p:nvCxnSpPr>
          <p:spPr>
            <a:xfrm flipV="1">
              <a:off x="8227730" y="2857284"/>
              <a:ext cx="0" cy="506805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3A0941FB-0420-861B-0961-AED4E15A339A}"/>
                </a:ext>
              </a:extLst>
            </p:cNvPr>
            <p:cNvSpPr txBox="1"/>
            <p:nvPr/>
          </p:nvSpPr>
          <p:spPr>
            <a:xfrm>
              <a:off x="7990796" y="3108967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grpSp>
          <p:nvGrpSpPr>
            <p:cNvPr id="1242" name="Group 1241">
              <a:extLst>
                <a:ext uri="{FF2B5EF4-FFF2-40B4-BE49-F238E27FC236}">
                  <a16:creationId xmlns:a16="http://schemas.microsoft.com/office/drawing/2014/main" id="{543007A8-408D-EA4E-8B79-566B7B812A81}"/>
                </a:ext>
              </a:extLst>
            </p:cNvPr>
            <p:cNvGrpSpPr/>
            <p:nvPr/>
          </p:nvGrpSpPr>
          <p:grpSpPr>
            <a:xfrm>
              <a:off x="6599567" y="1877252"/>
              <a:ext cx="3316507" cy="677330"/>
              <a:chOff x="4626149" y="900854"/>
              <a:chExt cx="3316507" cy="677330"/>
            </a:xfrm>
          </p:grpSpPr>
          <p:sp>
            <p:nvSpPr>
              <p:cNvPr id="1264" name="Rectangle: Rounded Corners 1263">
                <a:extLst>
                  <a:ext uri="{FF2B5EF4-FFF2-40B4-BE49-F238E27FC236}">
                    <a16:creationId xmlns:a16="http://schemas.microsoft.com/office/drawing/2014/main" id="{C8C312EE-83D2-8B5A-B2F6-9861A616C609}"/>
                  </a:ext>
                </a:extLst>
              </p:cNvPr>
              <p:cNvSpPr/>
              <p:nvPr/>
            </p:nvSpPr>
            <p:spPr bwMode="auto">
              <a:xfrm>
                <a:off x="4626149" y="900854"/>
                <a:ext cx="3316507" cy="67733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Kubernetes Connect service</a:t>
                </a:r>
              </a:p>
            </p:txBody>
          </p:sp>
          <p:grpSp>
            <p:nvGrpSpPr>
              <p:cNvPr id="1265" name="Group 1264">
                <a:extLst>
                  <a:ext uri="{FF2B5EF4-FFF2-40B4-BE49-F238E27FC236}">
                    <a16:creationId xmlns:a16="http://schemas.microsoft.com/office/drawing/2014/main" id="{7795544F-CD8A-4DDD-8811-25EA696A5A45}"/>
                  </a:ext>
                </a:extLst>
              </p:cNvPr>
              <p:cNvGrpSpPr/>
              <p:nvPr/>
            </p:nvGrpSpPr>
            <p:grpSpPr>
              <a:xfrm>
                <a:off x="4698974" y="958882"/>
                <a:ext cx="3170855" cy="305765"/>
                <a:chOff x="4353018" y="2624667"/>
                <a:chExt cx="3669982" cy="305765"/>
              </a:xfrm>
            </p:grpSpPr>
            <p:sp>
              <p:nvSpPr>
                <p:cNvPr id="1266" name="Rectangle: Rounded Corners 1265">
                  <a:extLst>
                    <a:ext uri="{FF2B5EF4-FFF2-40B4-BE49-F238E27FC236}">
                      <a16:creationId xmlns:a16="http://schemas.microsoft.com/office/drawing/2014/main" id="{18375C76-4204-8982-851E-08100377D189}"/>
                    </a:ext>
                  </a:extLst>
                </p:cNvPr>
                <p:cNvSpPr/>
                <p:nvPr/>
              </p:nvSpPr>
              <p:spPr bwMode="auto">
                <a:xfrm>
                  <a:off x="4353018" y="2624667"/>
                  <a:ext cx="1804338" cy="30576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Kubernetes Config service</a:t>
                  </a:r>
                </a:p>
              </p:txBody>
            </p:sp>
            <p:sp>
              <p:nvSpPr>
                <p:cNvPr id="1271" name="Rectangle: Rounded Corners 1270">
                  <a:extLst>
                    <a:ext uri="{FF2B5EF4-FFF2-40B4-BE49-F238E27FC236}">
                      <a16:creationId xmlns:a16="http://schemas.microsoft.com/office/drawing/2014/main" id="{7479F488-BA13-6EB9-C40E-703A3BF772EC}"/>
                    </a:ext>
                  </a:extLst>
                </p:cNvPr>
                <p:cNvSpPr/>
                <p:nvPr/>
              </p:nvSpPr>
              <p:spPr bwMode="auto">
                <a:xfrm>
                  <a:off x="6218662" y="2624667"/>
                  <a:ext cx="1804338" cy="30576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Data plane service</a:t>
                  </a:r>
                </a:p>
              </p:txBody>
            </p:sp>
          </p:grpSp>
        </p:grpSp>
        <p:sp>
          <p:nvSpPr>
            <p:cNvPr id="1243" name="Rectangle: Rounded Corners 1242">
              <a:extLst>
                <a:ext uri="{FF2B5EF4-FFF2-40B4-BE49-F238E27FC236}">
                  <a16:creationId xmlns:a16="http://schemas.microsoft.com/office/drawing/2014/main" id="{BD8EE1C7-D4E6-AF8D-3D06-DE07C9258329}"/>
                </a:ext>
              </a:extLst>
            </p:cNvPr>
            <p:cNvSpPr/>
            <p:nvPr/>
          </p:nvSpPr>
          <p:spPr bwMode="auto">
            <a:xfrm>
              <a:off x="6282755" y="1393231"/>
              <a:ext cx="3889949" cy="3204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pic>
          <p:nvPicPr>
            <p:cNvPr id="1244" name="Graphic 1243">
              <a:extLst>
                <a:ext uri="{FF2B5EF4-FFF2-40B4-BE49-F238E27FC236}">
                  <a16:creationId xmlns:a16="http://schemas.microsoft.com/office/drawing/2014/main" id="{D45241B3-7C48-1540-9943-18000FEE9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5247" y="1416280"/>
              <a:ext cx="274320" cy="274320"/>
            </a:xfrm>
            <a:prstGeom prst="rect">
              <a:avLst/>
            </a:prstGeom>
          </p:spPr>
        </p:pic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EAA0777C-90C2-C690-C14E-4D261CD29B20}"/>
                </a:ext>
              </a:extLst>
            </p:cNvPr>
            <p:cNvSpPr/>
            <p:nvPr/>
          </p:nvSpPr>
          <p:spPr bwMode="auto">
            <a:xfrm>
              <a:off x="6282754" y="1010005"/>
              <a:ext cx="3889949" cy="320419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Microsoft Entra ID</a:t>
              </a:r>
            </a:p>
          </p:txBody>
        </p:sp>
        <p:pic>
          <p:nvPicPr>
            <p:cNvPr id="1246" name="Graphic 1245">
              <a:extLst>
                <a:ext uri="{FF2B5EF4-FFF2-40B4-BE49-F238E27FC236}">
                  <a16:creationId xmlns:a16="http://schemas.microsoft.com/office/drawing/2014/main" id="{94865484-F5F8-83C7-E170-A62BF0235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25247" y="1033054"/>
              <a:ext cx="274320" cy="274320"/>
            </a:xfrm>
            <a:prstGeom prst="rect">
              <a:avLst/>
            </a:prstGeom>
          </p:spPr>
        </p:pic>
        <p:sp>
          <p:nvSpPr>
            <p:cNvPr id="1247" name="Rectangle: Rounded Corners 1246">
              <a:extLst>
                <a:ext uri="{FF2B5EF4-FFF2-40B4-BE49-F238E27FC236}">
                  <a16:creationId xmlns:a16="http://schemas.microsoft.com/office/drawing/2014/main" id="{6804DCAB-1188-E2B2-66C1-10E5FFCFAE0E}"/>
                </a:ext>
              </a:extLst>
            </p:cNvPr>
            <p:cNvSpPr/>
            <p:nvPr/>
          </p:nvSpPr>
          <p:spPr bwMode="auto">
            <a:xfrm>
              <a:off x="648183" y="230907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 connectedk8s proxy</a:t>
              </a:r>
            </a:p>
          </p:txBody>
        </p:sp>
        <p:grpSp>
          <p:nvGrpSpPr>
            <p:cNvPr id="1248" name="Group 1247">
              <a:extLst>
                <a:ext uri="{FF2B5EF4-FFF2-40B4-BE49-F238E27FC236}">
                  <a16:creationId xmlns:a16="http://schemas.microsoft.com/office/drawing/2014/main" id="{E5BF0578-23CC-2715-BE9E-B836B0B1E157}"/>
                </a:ext>
              </a:extLst>
            </p:cNvPr>
            <p:cNvGrpSpPr/>
            <p:nvPr/>
          </p:nvGrpSpPr>
          <p:grpSpPr>
            <a:xfrm>
              <a:off x="1060089" y="1168460"/>
              <a:ext cx="980523" cy="1140617"/>
              <a:chOff x="1187892" y="4249404"/>
              <a:chExt cx="980523" cy="1140617"/>
            </a:xfrm>
          </p:grpSpPr>
          <p:pic>
            <p:nvPicPr>
              <p:cNvPr id="1261" name="Graphic 1260" descr="User outline">
                <a:extLst>
                  <a:ext uri="{FF2B5EF4-FFF2-40B4-BE49-F238E27FC236}">
                    <a16:creationId xmlns:a16="http://schemas.microsoft.com/office/drawing/2014/main" id="{064E3D97-E665-D7E6-C199-3773EFD68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05481" y="4412024"/>
                <a:ext cx="553722" cy="553722"/>
              </a:xfrm>
              <a:prstGeom prst="rect">
                <a:avLst/>
              </a:prstGeom>
            </p:spPr>
          </p:pic>
          <p:sp>
            <p:nvSpPr>
              <p:cNvPr id="1262" name="TextBox 1261">
                <a:extLst>
                  <a:ext uri="{FF2B5EF4-FFF2-40B4-BE49-F238E27FC236}">
                    <a16:creationId xmlns:a16="http://schemas.microsoft.com/office/drawing/2014/main" id="{A34E76D2-E158-FA2A-F823-9EE9C084DD89}"/>
                  </a:ext>
                </a:extLst>
              </p:cNvPr>
              <p:cNvSpPr txBox="1"/>
              <p:nvPr/>
            </p:nvSpPr>
            <p:spPr>
              <a:xfrm>
                <a:off x="1187892" y="4249404"/>
                <a:ext cx="980523" cy="2558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Cluster admin</a:t>
                </a:r>
              </a:p>
            </p:txBody>
          </p:sp>
          <p:cxnSp>
            <p:nvCxnSpPr>
              <p:cNvPr id="1263" name="Straight Arrow Connector 1262">
                <a:extLst>
                  <a:ext uri="{FF2B5EF4-FFF2-40B4-BE49-F238E27FC236}">
                    <a16:creationId xmlns:a16="http://schemas.microsoft.com/office/drawing/2014/main" id="{4F5F35C8-10EF-51CC-BE3F-827F058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8156" y="4934122"/>
                <a:ext cx="0" cy="45589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</p:grpSp>
        <p:cxnSp>
          <p:nvCxnSpPr>
            <p:cNvPr id="1249" name="Connector: Elbow 1248">
              <a:extLst>
                <a:ext uri="{FF2B5EF4-FFF2-40B4-BE49-F238E27FC236}">
                  <a16:creationId xmlns:a16="http://schemas.microsoft.com/office/drawing/2014/main" id="{BF28CE30-FC44-4610-AC1E-2ED4DB895426}"/>
                </a:ext>
              </a:extLst>
            </p:cNvPr>
            <p:cNvCxnSpPr>
              <a:cxnSpLocks/>
              <a:endCxn id="1245" idx="1"/>
            </p:cNvCxnSpPr>
            <p:nvPr/>
          </p:nvCxnSpPr>
          <p:spPr>
            <a:xfrm flipV="1">
              <a:off x="1831400" y="1170215"/>
              <a:ext cx="4451354" cy="438452"/>
            </a:xfrm>
            <a:prstGeom prst="bentConnector3">
              <a:avLst>
                <a:gd name="adj1" fmla="val 308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2C10BF24-52E1-778F-FE7B-F910FF655CDD}"/>
                </a:ext>
              </a:extLst>
            </p:cNvPr>
            <p:cNvSpPr/>
            <p:nvPr/>
          </p:nvSpPr>
          <p:spPr bwMode="auto">
            <a:xfrm>
              <a:off x="1992864" y="1147695"/>
              <a:ext cx="2384243" cy="36545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Microsoft Entra ID 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authentication and authorization with Conditional Access Policies</a:t>
              </a:r>
            </a:p>
          </p:txBody>
        </p:sp>
        <p:pic>
          <p:nvPicPr>
            <p:cNvPr id="1251" name="Graphic 1250">
              <a:extLst>
                <a:ext uri="{FF2B5EF4-FFF2-40B4-BE49-F238E27FC236}">
                  <a16:creationId xmlns:a16="http://schemas.microsoft.com/office/drawing/2014/main" id="{FF6B5337-DB80-0264-7B84-2AF18A1D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507654" y="2383224"/>
              <a:ext cx="365760" cy="365760"/>
            </a:xfrm>
            <a:prstGeom prst="rect">
              <a:avLst/>
            </a:prstGeom>
          </p:spPr>
        </p:pic>
        <p:cxnSp>
          <p:nvCxnSpPr>
            <p:cNvPr id="1252" name="Connector: Elbow 1251">
              <a:extLst>
                <a:ext uri="{FF2B5EF4-FFF2-40B4-BE49-F238E27FC236}">
                  <a16:creationId xmlns:a16="http://schemas.microsoft.com/office/drawing/2014/main" id="{5F100AD7-3969-83E4-3073-6234FE08F0C9}"/>
                </a:ext>
              </a:extLst>
            </p:cNvPr>
            <p:cNvCxnSpPr>
              <a:cxnSpLocks/>
              <a:stCxn id="1251" idx="0"/>
              <a:endCxn id="1243" idx="1"/>
            </p:cNvCxnSpPr>
            <p:nvPr/>
          </p:nvCxnSpPr>
          <p:spPr>
            <a:xfrm rot="5400000" flipH="1" flipV="1">
              <a:off x="5071753" y="1172223"/>
              <a:ext cx="829783" cy="1592221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53" name="Connector: Elbow 1252">
              <a:extLst>
                <a:ext uri="{FF2B5EF4-FFF2-40B4-BE49-F238E27FC236}">
                  <a16:creationId xmlns:a16="http://schemas.microsoft.com/office/drawing/2014/main" id="{D254E2F1-FF56-0A86-31F6-825B09111BDF}"/>
                </a:ext>
              </a:extLst>
            </p:cNvPr>
            <p:cNvCxnSpPr>
              <a:cxnSpLocks/>
              <a:stCxn id="1251" idx="3"/>
              <a:endCxn id="1264" idx="1"/>
            </p:cNvCxnSpPr>
            <p:nvPr/>
          </p:nvCxnSpPr>
          <p:spPr>
            <a:xfrm flipV="1">
              <a:off x="4873414" y="2215917"/>
              <a:ext cx="1726153" cy="350187"/>
            </a:xfrm>
            <a:prstGeom prst="bentConnector3">
              <a:avLst>
                <a:gd name="adj1" fmla="val 3894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84A73C43-A55B-0B3C-49F7-47D76104E68F}"/>
                </a:ext>
              </a:extLst>
            </p:cNvPr>
            <p:cNvSpPr txBox="1"/>
            <p:nvPr/>
          </p:nvSpPr>
          <p:spPr>
            <a:xfrm>
              <a:off x="4141076" y="936166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sp>
          <p:nvSpPr>
            <p:cNvPr id="1255" name="TextBox 1254">
              <a:extLst>
                <a:ext uri="{FF2B5EF4-FFF2-40B4-BE49-F238E27FC236}">
                  <a16:creationId xmlns:a16="http://schemas.microsoft.com/office/drawing/2014/main" id="{F2D4616C-A867-768C-DE31-96B5412B3746}"/>
                </a:ext>
              </a:extLst>
            </p:cNvPr>
            <p:cNvSpPr txBox="1"/>
            <p:nvPr/>
          </p:nvSpPr>
          <p:spPr>
            <a:xfrm>
              <a:off x="4419383" y="1317207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sp>
          <p:nvSpPr>
            <p:cNvPr id="1256" name="TextBox 1255">
              <a:extLst>
                <a:ext uri="{FF2B5EF4-FFF2-40B4-BE49-F238E27FC236}">
                  <a16:creationId xmlns:a16="http://schemas.microsoft.com/office/drawing/2014/main" id="{92A0B1CF-BDFC-4325-8112-AF460A0D2DCF}"/>
                </a:ext>
              </a:extLst>
            </p:cNvPr>
            <p:cNvSpPr txBox="1"/>
            <p:nvPr/>
          </p:nvSpPr>
          <p:spPr>
            <a:xfrm>
              <a:off x="4637565" y="2000793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HTTPs 443</a:t>
              </a:r>
            </a:p>
          </p:txBody>
        </p:sp>
        <p:cxnSp>
          <p:nvCxnSpPr>
            <p:cNvPr id="1257" name="Straight Arrow Connector 1256">
              <a:extLst>
                <a:ext uri="{FF2B5EF4-FFF2-40B4-BE49-F238E27FC236}">
                  <a16:creationId xmlns:a16="http://schemas.microsoft.com/office/drawing/2014/main" id="{1FDF3631-B47E-71A1-5D6A-DC2F62C21CC6}"/>
                </a:ext>
              </a:extLst>
            </p:cNvPr>
            <p:cNvCxnSpPr>
              <a:cxnSpLocks/>
              <a:stCxn id="1247" idx="3"/>
              <a:endCxn id="1251" idx="1"/>
            </p:cNvCxnSpPr>
            <p:nvPr/>
          </p:nvCxnSpPr>
          <p:spPr>
            <a:xfrm flipV="1">
              <a:off x="2452521" y="2566104"/>
              <a:ext cx="205513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977B39D7-859B-E019-1804-4C0AD60C2AA4}"/>
                </a:ext>
              </a:extLst>
            </p:cNvPr>
            <p:cNvSpPr/>
            <p:nvPr/>
          </p:nvSpPr>
          <p:spPr bwMode="auto">
            <a:xfrm>
              <a:off x="2639464" y="2346307"/>
              <a:ext cx="1550698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listClusterUserCredentials</a:t>
              </a:r>
            </a:p>
          </p:txBody>
        </p:sp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3BE2681-6337-110D-B51C-8F6B86DF3C56}"/>
                </a:ext>
              </a:extLst>
            </p:cNvPr>
            <p:cNvSpPr txBox="1"/>
            <p:nvPr/>
          </p:nvSpPr>
          <p:spPr>
            <a:xfrm>
              <a:off x="4345164" y="2757150"/>
              <a:ext cx="700616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Internet</a:t>
              </a:r>
            </a:p>
          </p:txBody>
        </p:sp>
        <p:pic>
          <p:nvPicPr>
            <p:cNvPr id="1260" name="Graphic 1259">
              <a:extLst>
                <a:ext uri="{FF2B5EF4-FFF2-40B4-BE49-F238E27FC236}">
                  <a16:creationId xmlns:a16="http://schemas.microsoft.com/office/drawing/2014/main" id="{9EB6D490-AAA5-0395-46E5-32B12CF51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297803" y="892611"/>
              <a:ext cx="517998" cy="517998"/>
            </a:xfrm>
            <a:prstGeom prst="rect">
              <a:avLst/>
            </a:prstGeom>
          </p:spPr>
        </p:pic>
      </p:grpSp>
      <p:grpSp>
        <p:nvGrpSpPr>
          <p:cNvPr id="1275" name="Group 1274">
            <a:extLst>
              <a:ext uri="{FF2B5EF4-FFF2-40B4-BE49-F238E27FC236}">
                <a16:creationId xmlns:a16="http://schemas.microsoft.com/office/drawing/2014/main" id="{8B3783F2-93AD-5525-D399-885A693E5DAD}"/>
              </a:ext>
            </a:extLst>
          </p:cNvPr>
          <p:cNvGrpSpPr/>
          <p:nvPr/>
        </p:nvGrpSpPr>
        <p:grpSpPr>
          <a:xfrm>
            <a:off x="22086285" y="9447093"/>
            <a:ext cx="9965939" cy="5029913"/>
            <a:chOff x="-80586" y="821078"/>
            <a:chExt cx="12159499" cy="5943279"/>
          </a:xfrm>
        </p:grpSpPr>
        <p:sp>
          <p:nvSpPr>
            <p:cNvPr id="1276" name="Rectangle: Rounded Corners 1275">
              <a:extLst>
                <a:ext uri="{FF2B5EF4-FFF2-40B4-BE49-F238E27FC236}">
                  <a16:creationId xmlns:a16="http://schemas.microsoft.com/office/drawing/2014/main" id="{B1BA6C3F-2DA3-7865-C287-CED54E21E63F}"/>
                </a:ext>
              </a:extLst>
            </p:cNvPr>
            <p:cNvSpPr/>
            <p:nvPr/>
          </p:nvSpPr>
          <p:spPr bwMode="auto">
            <a:xfrm>
              <a:off x="3424517" y="897890"/>
              <a:ext cx="8654395" cy="2398977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277" name="Rectangle: Rounded Corners 1276">
              <a:extLst>
                <a:ext uri="{FF2B5EF4-FFF2-40B4-BE49-F238E27FC236}">
                  <a16:creationId xmlns:a16="http://schemas.microsoft.com/office/drawing/2014/main" id="{CF1F8F34-FF73-27C7-2178-173F1FBBDFA0}"/>
                </a:ext>
              </a:extLst>
            </p:cNvPr>
            <p:cNvSpPr/>
            <p:nvPr/>
          </p:nvSpPr>
          <p:spPr bwMode="auto">
            <a:xfrm>
              <a:off x="9962803" y="1575581"/>
              <a:ext cx="1930355" cy="793056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Container Registry or 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 Container Registry</a:t>
              </a:r>
            </a:p>
          </p:txBody>
        </p:sp>
        <p:sp>
          <p:nvSpPr>
            <p:cNvPr id="1278" name="Rectangle: Rounded Corners 1277">
              <a:extLst>
                <a:ext uri="{FF2B5EF4-FFF2-40B4-BE49-F238E27FC236}">
                  <a16:creationId xmlns:a16="http://schemas.microsoft.com/office/drawing/2014/main" id="{7A40010B-8F01-2B84-40B0-1EC620A6DF76}"/>
                </a:ext>
              </a:extLst>
            </p:cNvPr>
            <p:cNvSpPr/>
            <p:nvPr/>
          </p:nvSpPr>
          <p:spPr bwMode="auto">
            <a:xfrm>
              <a:off x="5342965" y="3429001"/>
              <a:ext cx="6735948" cy="3335356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1279" name="Rectangle: Rounded Corners 1278">
              <a:extLst>
                <a:ext uri="{FF2B5EF4-FFF2-40B4-BE49-F238E27FC236}">
                  <a16:creationId xmlns:a16="http://schemas.microsoft.com/office/drawing/2014/main" id="{492ADBF4-40F1-D49C-D6A7-F53516C10F34}"/>
                </a:ext>
              </a:extLst>
            </p:cNvPr>
            <p:cNvSpPr/>
            <p:nvPr/>
          </p:nvSpPr>
          <p:spPr bwMode="auto">
            <a:xfrm>
              <a:off x="5491144" y="3888762"/>
              <a:ext cx="2547933" cy="27806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Kubernetes namespace</a:t>
              </a:r>
            </a:p>
          </p:txBody>
        </p: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849E9B2B-4F05-0044-FB40-9806CA13039D}"/>
                </a:ext>
              </a:extLst>
            </p:cNvPr>
            <p:cNvGrpSpPr/>
            <p:nvPr/>
          </p:nvGrpSpPr>
          <p:grpSpPr>
            <a:xfrm>
              <a:off x="5842451" y="5695067"/>
              <a:ext cx="1845321" cy="834606"/>
              <a:chOff x="4659966" y="4584624"/>
              <a:chExt cx="1845321" cy="834606"/>
            </a:xfrm>
          </p:grpSpPr>
          <p:sp>
            <p:nvSpPr>
              <p:cNvPr id="1337" name="Rectangle: Rounded Corners 1336">
                <a:extLst>
                  <a:ext uri="{FF2B5EF4-FFF2-40B4-BE49-F238E27FC236}">
                    <a16:creationId xmlns:a16="http://schemas.microsoft.com/office/drawing/2014/main" id="{C6FA2494-DF0A-48B9-8E62-BFAB9B15279C}"/>
                  </a:ext>
                </a:extLst>
              </p:cNvPr>
              <p:cNvSpPr/>
              <p:nvPr/>
            </p:nvSpPr>
            <p:spPr bwMode="auto">
              <a:xfrm>
                <a:off x="4659966" y="4584624"/>
                <a:ext cx="1845321" cy="83460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Helm release</a:t>
                </a:r>
              </a:p>
            </p:txBody>
          </p:sp>
          <p:sp>
            <p:nvSpPr>
              <p:cNvPr id="1338" name="Rectangle: Rounded Corners 1337">
                <a:extLst>
                  <a:ext uri="{FF2B5EF4-FFF2-40B4-BE49-F238E27FC236}">
                    <a16:creationId xmlns:a16="http://schemas.microsoft.com/office/drawing/2014/main" id="{0C4F0CBD-7C4F-0099-005D-F465CE15EFE7}"/>
                  </a:ext>
                </a:extLst>
              </p:cNvPr>
              <p:cNvSpPr/>
              <p:nvPr/>
            </p:nvSpPr>
            <p:spPr bwMode="auto">
              <a:xfrm>
                <a:off x="4800372" y="4685440"/>
                <a:ext cx="1564511" cy="3630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Kubernetes resources </a:t>
                </a:r>
              </a:p>
            </p:txBody>
          </p:sp>
        </p:grpSp>
        <p:sp>
          <p:nvSpPr>
            <p:cNvPr id="1282" name="Rectangle: Rounded Corners 1281">
              <a:extLst>
                <a:ext uri="{FF2B5EF4-FFF2-40B4-BE49-F238E27FC236}">
                  <a16:creationId xmlns:a16="http://schemas.microsoft.com/office/drawing/2014/main" id="{F7E9D44E-E78F-478F-B8D1-AB450F9BCD74}"/>
                </a:ext>
              </a:extLst>
            </p:cNvPr>
            <p:cNvSpPr/>
            <p:nvPr/>
          </p:nvSpPr>
          <p:spPr bwMode="auto">
            <a:xfrm>
              <a:off x="5842451" y="4518705"/>
              <a:ext cx="1845321" cy="83460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extensionconfigs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custom r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esource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extension</a:t>
              </a:r>
            </a:p>
          </p:txBody>
        </p:sp>
        <p:sp>
          <p:nvSpPr>
            <p:cNvPr id="1283" name="Rectangle: Rounded Corners 1282">
              <a:extLst>
                <a:ext uri="{FF2B5EF4-FFF2-40B4-BE49-F238E27FC236}">
                  <a16:creationId xmlns:a16="http://schemas.microsoft.com/office/drawing/2014/main" id="{BE06B35D-5D59-CAA8-8C3D-F687F22FB300}"/>
                </a:ext>
              </a:extLst>
            </p:cNvPr>
            <p:cNvSpPr/>
            <p:nvPr/>
          </p:nvSpPr>
          <p:spPr bwMode="auto">
            <a:xfrm>
              <a:off x="9577320" y="4673923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Config agent</a:t>
              </a:r>
            </a:p>
          </p:txBody>
        </p:sp>
        <p:cxnSp>
          <p:nvCxnSpPr>
            <p:cNvPr id="1284" name="Straight Arrow Connector 1283">
              <a:extLst>
                <a:ext uri="{FF2B5EF4-FFF2-40B4-BE49-F238E27FC236}">
                  <a16:creationId xmlns:a16="http://schemas.microsoft.com/office/drawing/2014/main" id="{EFE6BB9E-3052-659A-8C98-A56CCDCDA175}"/>
                </a:ext>
              </a:extLst>
            </p:cNvPr>
            <p:cNvCxnSpPr>
              <a:cxnSpLocks/>
              <a:stCxn id="1286" idx="1"/>
              <a:endCxn id="1337" idx="3"/>
            </p:cNvCxnSpPr>
            <p:nvPr/>
          </p:nvCxnSpPr>
          <p:spPr>
            <a:xfrm flipH="1">
              <a:off x="7687772" y="6112370"/>
              <a:ext cx="188954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85" name="Connector: Elbow 1284">
              <a:extLst>
                <a:ext uri="{FF2B5EF4-FFF2-40B4-BE49-F238E27FC236}">
                  <a16:creationId xmlns:a16="http://schemas.microsoft.com/office/drawing/2014/main" id="{E5A5C5E7-FFD6-661B-A98F-E922932F6758}"/>
                </a:ext>
              </a:extLst>
            </p:cNvPr>
            <p:cNvCxnSpPr>
              <a:cxnSpLocks/>
              <a:stCxn id="1282" idx="3"/>
              <a:endCxn id="1283" idx="2"/>
            </p:cNvCxnSpPr>
            <p:nvPr/>
          </p:nvCxnSpPr>
          <p:spPr>
            <a:xfrm>
              <a:off x="7687772" y="4936008"/>
              <a:ext cx="2812209" cy="262085"/>
            </a:xfrm>
            <a:prstGeom prst="bentConnector4">
              <a:avLst>
                <a:gd name="adj1" fmla="val 15106"/>
                <a:gd name="adj2" fmla="val 187224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86" name="Rectangle: Rounded Corners 1285">
              <a:extLst>
                <a:ext uri="{FF2B5EF4-FFF2-40B4-BE49-F238E27FC236}">
                  <a16:creationId xmlns:a16="http://schemas.microsoft.com/office/drawing/2014/main" id="{6158AA97-ED5C-D10C-17CD-EB33469DD054}"/>
                </a:ext>
              </a:extLst>
            </p:cNvPr>
            <p:cNvSpPr/>
            <p:nvPr/>
          </p:nvSpPr>
          <p:spPr bwMode="auto">
            <a:xfrm>
              <a:off x="9577319" y="5850285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extension-manager</a:t>
              </a:r>
            </a:p>
          </p:txBody>
        </p:sp>
        <p:cxnSp>
          <p:nvCxnSpPr>
            <p:cNvPr id="1287" name="Connector: Elbow 1286">
              <a:extLst>
                <a:ext uri="{FF2B5EF4-FFF2-40B4-BE49-F238E27FC236}">
                  <a16:creationId xmlns:a16="http://schemas.microsoft.com/office/drawing/2014/main" id="{A54880F4-0363-C761-C931-2E4A34764EC3}"/>
                </a:ext>
              </a:extLst>
            </p:cNvPr>
            <p:cNvCxnSpPr>
              <a:cxnSpLocks/>
              <a:stCxn id="1286" idx="0"/>
              <a:endCxn id="1282" idx="2"/>
            </p:cNvCxnSpPr>
            <p:nvPr/>
          </p:nvCxnSpPr>
          <p:spPr>
            <a:xfrm rot="16200000" flipV="1">
              <a:off x="8384059" y="3734364"/>
              <a:ext cx="496974" cy="373486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88" name="Connector: Elbow 1287">
              <a:extLst>
                <a:ext uri="{FF2B5EF4-FFF2-40B4-BE49-F238E27FC236}">
                  <a16:creationId xmlns:a16="http://schemas.microsoft.com/office/drawing/2014/main" id="{B3B69EAA-F0A3-32A4-5CA0-49451681F13C}"/>
                </a:ext>
              </a:extLst>
            </p:cNvPr>
            <p:cNvCxnSpPr>
              <a:cxnSpLocks/>
              <a:stCxn id="1283" idx="0"/>
              <a:endCxn id="1282" idx="0"/>
            </p:cNvCxnSpPr>
            <p:nvPr/>
          </p:nvCxnSpPr>
          <p:spPr>
            <a:xfrm rot="16200000" flipV="1">
              <a:off x="8554938" y="2728879"/>
              <a:ext cx="155218" cy="3734869"/>
            </a:xfrm>
            <a:prstGeom prst="bentConnector3">
              <a:avLst>
                <a:gd name="adj1" fmla="val 247277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A55C8199-635B-E712-F54F-95D2F4E49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3470" y="6125222"/>
              <a:ext cx="989374" cy="236382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Install helm chart</a:t>
              </a:r>
            </a:p>
          </p:txBody>
        </p:sp>
        <p:sp>
          <p:nvSpPr>
            <p:cNvPr id="1290" name="Flowchart: Connector 1289">
              <a:extLst>
                <a:ext uri="{FF2B5EF4-FFF2-40B4-BE49-F238E27FC236}">
                  <a16:creationId xmlns:a16="http://schemas.microsoft.com/office/drawing/2014/main" id="{C067D9F1-C331-9C35-240A-414EE1959B4D}"/>
                </a:ext>
              </a:extLst>
            </p:cNvPr>
            <p:cNvSpPr/>
            <p:nvPr/>
          </p:nvSpPr>
          <p:spPr bwMode="auto">
            <a:xfrm>
              <a:off x="9240666" y="632125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10</a:t>
              </a:r>
            </a:p>
          </p:txBody>
        </p:sp>
        <p:sp>
          <p:nvSpPr>
            <p:cNvPr id="1291" name="Rectangle 1290">
              <a:extLst>
                <a:ext uri="{FF2B5EF4-FFF2-40B4-BE49-F238E27FC236}">
                  <a16:creationId xmlns:a16="http://schemas.microsoft.com/office/drawing/2014/main" id="{279D6667-11B7-B3B6-4A0E-AA05A1DAD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253" y="5580323"/>
              <a:ext cx="1165463" cy="36366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Watch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extensionconfig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CRs</a:t>
              </a:r>
            </a:p>
          </p:txBody>
        </p:sp>
        <p:sp>
          <p:nvSpPr>
            <p:cNvPr id="1292" name="Flowchart: Connector 1291">
              <a:extLst>
                <a:ext uri="{FF2B5EF4-FFF2-40B4-BE49-F238E27FC236}">
                  <a16:creationId xmlns:a16="http://schemas.microsoft.com/office/drawing/2014/main" id="{7A5D1D3A-558E-0179-247D-B69451D88485}"/>
                </a:ext>
              </a:extLst>
            </p:cNvPr>
            <p:cNvSpPr/>
            <p:nvPr/>
          </p:nvSpPr>
          <p:spPr bwMode="auto">
            <a:xfrm>
              <a:off x="9131317" y="568923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8</a:t>
              </a:r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84596CF6-D477-4E4F-923A-166AEEE8C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50526" y="5176254"/>
              <a:ext cx="1165463" cy="23638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Collect status</a:t>
              </a:r>
            </a:p>
          </p:txBody>
        </p:sp>
        <p:sp>
          <p:nvSpPr>
            <p:cNvPr id="1294" name="Flowchart: Connector 1293">
              <a:extLst>
                <a:ext uri="{FF2B5EF4-FFF2-40B4-BE49-F238E27FC236}">
                  <a16:creationId xmlns:a16="http://schemas.microsoft.com/office/drawing/2014/main" id="{9353CE31-FBC7-E0AA-2EC4-471B4922E4B0}"/>
                </a:ext>
              </a:extLst>
            </p:cNvPr>
            <p:cNvSpPr/>
            <p:nvPr/>
          </p:nvSpPr>
          <p:spPr bwMode="auto">
            <a:xfrm>
              <a:off x="8932090" y="5051186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11</a:t>
              </a:r>
            </a:p>
          </p:txBody>
        </p:sp>
        <p:sp>
          <p:nvSpPr>
            <p:cNvPr id="1295" name="Rectangle 1294">
              <a:extLst>
                <a:ext uri="{FF2B5EF4-FFF2-40B4-BE49-F238E27FC236}">
                  <a16:creationId xmlns:a16="http://schemas.microsoft.com/office/drawing/2014/main" id="{61CFDB1A-7FB7-29C0-F883-F72086102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31550" y="4036709"/>
              <a:ext cx="1613213" cy="23638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Create </a:t>
              </a: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extensionconfig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CRs</a:t>
              </a:r>
            </a:p>
          </p:txBody>
        </p:sp>
        <p:sp>
          <p:nvSpPr>
            <p:cNvPr id="1296" name="Flowchart: Connector 1295">
              <a:extLst>
                <a:ext uri="{FF2B5EF4-FFF2-40B4-BE49-F238E27FC236}">
                  <a16:creationId xmlns:a16="http://schemas.microsoft.com/office/drawing/2014/main" id="{F1221A99-B649-7631-EABA-278A3014BB9F}"/>
                </a:ext>
              </a:extLst>
            </p:cNvPr>
            <p:cNvSpPr/>
            <p:nvPr/>
          </p:nvSpPr>
          <p:spPr bwMode="auto">
            <a:xfrm>
              <a:off x="9536685" y="3941414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7</a:t>
              </a:r>
            </a:p>
          </p:txBody>
        </p:sp>
        <p:pic>
          <p:nvPicPr>
            <p:cNvPr id="1297" name="Graphic 1296">
              <a:extLst>
                <a:ext uri="{FF2B5EF4-FFF2-40B4-BE49-F238E27FC236}">
                  <a16:creationId xmlns:a16="http://schemas.microsoft.com/office/drawing/2014/main" id="{96365230-88D8-EF9C-F554-CC907078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45100" y="1968231"/>
              <a:ext cx="365760" cy="365760"/>
            </a:xfrm>
            <a:prstGeom prst="rect">
              <a:avLst/>
            </a:prstGeom>
          </p:spPr>
        </p:pic>
        <p:sp>
          <p:nvSpPr>
            <p:cNvPr id="1298" name="Rectangle: Rounded Corners 1297">
              <a:extLst>
                <a:ext uri="{FF2B5EF4-FFF2-40B4-BE49-F238E27FC236}">
                  <a16:creationId xmlns:a16="http://schemas.microsoft.com/office/drawing/2014/main" id="{E0B1F154-8D2F-4DAD-3616-577161F7A289}"/>
                </a:ext>
              </a:extLst>
            </p:cNvPr>
            <p:cNvSpPr/>
            <p:nvPr/>
          </p:nvSpPr>
          <p:spPr bwMode="auto">
            <a:xfrm>
              <a:off x="7828524" y="1707862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Data Plane service</a:t>
              </a:r>
            </a:p>
          </p:txBody>
        </p:sp>
        <p:cxnSp>
          <p:nvCxnSpPr>
            <p:cNvPr id="1299" name="Connector: Elbow 1298">
              <a:extLst>
                <a:ext uri="{FF2B5EF4-FFF2-40B4-BE49-F238E27FC236}">
                  <a16:creationId xmlns:a16="http://schemas.microsoft.com/office/drawing/2014/main" id="{6C6DDD63-6FAC-2812-BA81-8616314DFBF0}"/>
                </a:ext>
              </a:extLst>
            </p:cNvPr>
            <p:cNvCxnSpPr>
              <a:cxnSpLocks/>
              <a:stCxn id="1298" idx="0"/>
              <a:endCxn id="1277" idx="0"/>
            </p:cNvCxnSpPr>
            <p:nvPr/>
          </p:nvCxnSpPr>
          <p:spPr>
            <a:xfrm rot="5400000" flipH="1" flipV="1">
              <a:off x="9773443" y="553324"/>
              <a:ext cx="132281" cy="2176796"/>
            </a:xfrm>
            <a:prstGeom prst="bentConnector3">
              <a:avLst>
                <a:gd name="adj1" fmla="val 272814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300" name="Connector: Elbow 1299">
              <a:extLst>
                <a:ext uri="{FF2B5EF4-FFF2-40B4-BE49-F238E27FC236}">
                  <a16:creationId xmlns:a16="http://schemas.microsoft.com/office/drawing/2014/main" id="{333FA757-A430-449D-8608-10742F6D9101}"/>
                </a:ext>
              </a:extLst>
            </p:cNvPr>
            <p:cNvCxnSpPr>
              <a:cxnSpLocks/>
              <a:endCxn id="1298" idx="2"/>
            </p:cNvCxnSpPr>
            <p:nvPr/>
          </p:nvCxnSpPr>
          <p:spPr>
            <a:xfrm rot="16200000" flipV="1">
              <a:off x="8528596" y="2454622"/>
              <a:ext cx="2447813" cy="2002634"/>
            </a:xfrm>
            <a:prstGeom prst="bentConnector3">
              <a:avLst>
                <a:gd name="adj1" fmla="val 53662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301" name="Connector: Elbow 1300">
              <a:extLst>
                <a:ext uri="{FF2B5EF4-FFF2-40B4-BE49-F238E27FC236}">
                  <a16:creationId xmlns:a16="http://schemas.microsoft.com/office/drawing/2014/main" id="{228D339D-35BC-5ED4-08E2-29A9F0FB98E3}"/>
                </a:ext>
              </a:extLst>
            </p:cNvPr>
            <p:cNvCxnSpPr>
              <a:cxnSpLocks/>
              <a:stCxn id="1286" idx="3"/>
              <a:endCxn id="1277" idx="2"/>
            </p:cNvCxnSpPr>
            <p:nvPr/>
          </p:nvCxnSpPr>
          <p:spPr>
            <a:xfrm flipH="1" flipV="1">
              <a:off x="10927981" y="2368637"/>
              <a:ext cx="494659" cy="3743733"/>
            </a:xfrm>
            <a:prstGeom prst="bentConnector4">
              <a:avLst>
                <a:gd name="adj1" fmla="val -46214"/>
                <a:gd name="adj2" fmla="val 40569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02" name="Rectangle 1301">
              <a:extLst>
                <a:ext uri="{FF2B5EF4-FFF2-40B4-BE49-F238E27FC236}">
                  <a16:creationId xmlns:a16="http://schemas.microsoft.com/office/drawing/2014/main" id="{B2DB8D39-F760-9B35-83C5-29609D1C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65398" y="2853650"/>
              <a:ext cx="1215397" cy="236382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POST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extension status</a:t>
              </a:r>
            </a:p>
          </p:txBody>
        </p:sp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B6EEE822-1C2A-1554-C625-56E83251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45360" y="1121102"/>
              <a:ext cx="731290" cy="236382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GET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version</a:t>
              </a: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85A85664-A54F-E980-9154-09C975891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863516" y="4237083"/>
              <a:ext cx="1215397" cy="36366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Helm chart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stored as OCI artifact</a:t>
              </a:r>
            </a:p>
          </p:txBody>
        </p:sp>
        <p:sp>
          <p:nvSpPr>
            <p:cNvPr id="1305" name="Flowchart: Connector 1304">
              <a:extLst>
                <a:ext uri="{FF2B5EF4-FFF2-40B4-BE49-F238E27FC236}">
                  <a16:creationId xmlns:a16="http://schemas.microsoft.com/office/drawing/2014/main" id="{DCAE5525-DB47-9FD1-2F45-74EEB2971931}"/>
                </a:ext>
              </a:extLst>
            </p:cNvPr>
            <p:cNvSpPr/>
            <p:nvPr/>
          </p:nvSpPr>
          <p:spPr bwMode="auto">
            <a:xfrm>
              <a:off x="9235936" y="98025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</a:t>
              </a:r>
            </a:p>
          </p:txBody>
        </p:sp>
        <p:sp>
          <p:nvSpPr>
            <p:cNvPr id="1306" name="Flowchart: Connector 1305">
              <a:extLst>
                <a:ext uri="{FF2B5EF4-FFF2-40B4-BE49-F238E27FC236}">
                  <a16:creationId xmlns:a16="http://schemas.microsoft.com/office/drawing/2014/main" id="{B0DFECAA-FDCE-AC43-EDD5-DFB8D8CA90B9}"/>
                </a:ext>
              </a:extLst>
            </p:cNvPr>
            <p:cNvSpPr/>
            <p:nvPr/>
          </p:nvSpPr>
          <p:spPr bwMode="auto">
            <a:xfrm>
              <a:off x="9235936" y="258519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12</a:t>
              </a:r>
            </a:p>
          </p:txBody>
        </p:sp>
        <p:sp>
          <p:nvSpPr>
            <p:cNvPr id="1307" name="Flowchart: Connector 1306">
              <a:extLst>
                <a:ext uri="{FF2B5EF4-FFF2-40B4-BE49-F238E27FC236}">
                  <a16:creationId xmlns:a16="http://schemas.microsoft.com/office/drawing/2014/main" id="{EE4E80C6-6AEC-504A-6E31-8AFC87A17BEF}"/>
                </a:ext>
              </a:extLst>
            </p:cNvPr>
            <p:cNvSpPr/>
            <p:nvPr/>
          </p:nvSpPr>
          <p:spPr bwMode="auto">
            <a:xfrm>
              <a:off x="11331200" y="3935966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9</a:t>
              </a:r>
            </a:p>
          </p:txBody>
        </p:sp>
        <p:sp>
          <p:nvSpPr>
            <p:cNvPr id="1308" name="Rectangle 1307">
              <a:extLst>
                <a:ext uri="{FF2B5EF4-FFF2-40B4-BE49-F238E27FC236}">
                  <a16:creationId xmlns:a16="http://schemas.microsoft.com/office/drawing/2014/main" id="{B380E5E9-F209-4470-C972-74B4FCC1F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40847" y="2507986"/>
              <a:ext cx="2047354" cy="36366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GET</a:t>
              </a: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pending extension resources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(uses Managed Identity to authenticate)</a:t>
              </a:r>
            </a:p>
          </p:txBody>
        </p:sp>
        <p:sp>
          <p:nvSpPr>
            <p:cNvPr id="1309" name="Rectangle 1308">
              <a:extLst>
                <a:ext uri="{FF2B5EF4-FFF2-40B4-BE49-F238E27FC236}">
                  <a16:creationId xmlns:a16="http://schemas.microsoft.com/office/drawing/2014/main" id="{51B6E138-60E2-FAF1-B902-96AA3EFA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20060" y="1438382"/>
              <a:ext cx="1117304" cy="363665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Store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extension resource </a:t>
              </a:r>
            </a:p>
          </p:txBody>
        </p:sp>
        <p:grpSp>
          <p:nvGrpSpPr>
            <p:cNvPr id="1310" name="Group 1309">
              <a:extLst>
                <a:ext uri="{FF2B5EF4-FFF2-40B4-BE49-F238E27FC236}">
                  <a16:creationId xmlns:a16="http://schemas.microsoft.com/office/drawing/2014/main" id="{BBECE09F-EB3A-61AD-6487-8D902538CA42}"/>
                </a:ext>
              </a:extLst>
            </p:cNvPr>
            <p:cNvGrpSpPr/>
            <p:nvPr/>
          </p:nvGrpSpPr>
          <p:grpSpPr>
            <a:xfrm>
              <a:off x="3547851" y="1384392"/>
              <a:ext cx="3181050" cy="1161639"/>
              <a:chOff x="1017291" y="1462080"/>
              <a:chExt cx="3181050" cy="1161639"/>
            </a:xfrm>
          </p:grpSpPr>
          <p:sp>
            <p:nvSpPr>
              <p:cNvPr id="1331" name="Rectangle: Rounded Corners 1330">
                <a:extLst>
                  <a:ext uri="{FF2B5EF4-FFF2-40B4-BE49-F238E27FC236}">
                    <a16:creationId xmlns:a16="http://schemas.microsoft.com/office/drawing/2014/main" id="{18F63AB5-1231-5648-F43A-F26A2FC28801}"/>
                  </a:ext>
                </a:extLst>
              </p:cNvPr>
              <p:cNvSpPr/>
              <p:nvPr/>
            </p:nvSpPr>
            <p:spPr bwMode="auto">
              <a:xfrm>
                <a:off x="1034157" y="1462080"/>
                <a:ext cx="3164184" cy="116163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Resource Manager (ARM)</a:t>
                </a:r>
              </a:p>
            </p:txBody>
          </p:sp>
          <p:pic>
            <p:nvPicPr>
              <p:cNvPr id="1332" name="Graphic 1331">
                <a:extLst>
                  <a:ext uri="{FF2B5EF4-FFF2-40B4-BE49-F238E27FC236}">
                    <a16:creationId xmlns:a16="http://schemas.microsoft.com/office/drawing/2014/main" id="{BBF5ADAE-9693-B010-115D-CD08604D1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9130" y="150688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333" name="Rectangle: Rounded Corners 1332">
                <a:extLst>
                  <a:ext uri="{FF2B5EF4-FFF2-40B4-BE49-F238E27FC236}">
                    <a16:creationId xmlns:a16="http://schemas.microsoft.com/office/drawing/2014/main" id="{97540433-4FED-1E86-8427-9E704D8DA2A9}"/>
                  </a:ext>
                </a:extLst>
              </p:cNvPr>
              <p:cNvSpPr/>
              <p:nvPr/>
            </p:nvSpPr>
            <p:spPr bwMode="auto">
              <a:xfrm>
                <a:off x="2042416" y="1968835"/>
                <a:ext cx="1906463" cy="4741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Microsoft.KubernetesConfiguration</a:t>
                </a:r>
                <a:endPara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resource provider</a:t>
                </a:r>
              </a:p>
            </p:txBody>
          </p:sp>
          <p:cxnSp>
            <p:nvCxnSpPr>
              <p:cNvPr id="1334" name="Connector: Elbow 1333">
                <a:extLst>
                  <a:ext uri="{FF2B5EF4-FFF2-40B4-BE49-F238E27FC236}">
                    <a16:creationId xmlns:a16="http://schemas.microsoft.com/office/drawing/2014/main" id="{5CAEB449-C1B8-0BF2-8B52-0EEA3038BA40}"/>
                  </a:ext>
                </a:extLst>
              </p:cNvPr>
              <p:cNvCxnSpPr>
                <a:cxnSpLocks/>
                <a:stCxn id="1332" idx="2"/>
                <a:endCxn id="1333" idx="1"/>
              </p:cNvCxnSpPr>
              <p:nvPr/>
            </p:nvCxnSpPr>
            <p:spPr>
              <a:xfrm rot="16200000" flipH="1">
                <a:off x="1470573" y="1634080"/>
                <a:ext cx="333281" cy="810406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19692EF0-4943-FE31-BC37-74A61EE14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17291" y="2223696"/>
                <a:ext cx="1058395" cy="363665"/>
              </a:xfrm>
              <a:prstGeom prst="rect">
                <a:avLst/>
              </a:prstGeom>
              <a:noFill/>
            </p:spPr>
            <p:txBody>
              <a:bodyPr wrap="square" lIns="0" rIns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PUT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extension resource </a:t>
                </a:r>
              </a:p>
            </p:txBody>
          </p:sp>
          <p:sp>
            <p:nvSpPr>
              <p:cNvPr id="1336" name="Flowchart: Connector 1335">
                <a:extLst>
                  <a:ext uri="{FF2B5EF4-FFF2-40B4-BE49-F238E27FC236}">
                    <a16:creationId xmlns:a16="http://schemas.microsoft.com/office/drawing/2014/main" id="{A5B79E13-2660-8242-FC93-FF99045E6C15}"/>
                  </a:ext>
                </a:extLst>
              </p:cNvPr>
              <p:cNvSpPr/>
              <p:nvPr/>
            </p:nvSpPr>
            <p:spPr bwMode="auto">
              <a:xfrm>
                <a:off x="1426976" y="1878472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</a:t>
                </a:r>
              </a:p>
            </p:txBody>
          </p:sp>
        </p:grpSp>
        <p:cxnSp>
          <p:nvCxnSpPr>
            <p:cNvPr id="1311" name="Connector: Elbow 1310">
              <a:extLst>
                <a:ext uri="{FF2B5EF4-FFF2-40B4-BE49-F238E27FC236}">
                  <a16:creationId xmlns:a16="http://schemas.microsoft.com/office/drawing/2014/main" id="{6D375644-6D4C-9CA4-68F8-489F866CF156}"/>
                </a:ext>
              </a:extLst>
            </p:cNvPr>
            <p:cNvCxnSpPr>
              <a:cxnSpLocks/>
              <a:stCxn id="1333" idx="0"/>
            </p:cNvCxnSpPr>
            <p:nvPr/>
          </p:nvCxnSpPr>
          <p:spPr>
            <a:xfrm rot="5400000" flipH="1" flipV="1">
              <a:off x="6632185" y="694808"/>
              <a:ext cx="90363" cy="2302316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312" name="Connector: Elbow 1311">
              <a:extLst>
                <a:ext uri="{FF2B5EF4-FFF2-40B4-BE49-F238E27FC236}">
                  <a16:creationId xmlns:a16="http://schemas.microsoft.com/office/drawing/2014/main" id="{2C212CE1-DED6-A5AC-B6E4-0B1FD67A493D}"/>
                </a:ext>
              </a:extLst>
            </p:cNvPr>
            <p:cNvCxnSpPr>
              <a:cxnSpLocks/>
              <a:stCxn id="1333" idx="2"/>
            </p:cNvCxnSpPr>
            <p:nvPr/>
          </p:nvCxnSpPr>
          <p:spPr>
            <a:xfrm rot="5400000" flipH="1" flipV="1">
              <a:off x="6573987" y="1110785"/>
              <a:ext cx="206760" cy="2302318"/>
            </a:xfrm>
            <a:prstGeom prst="bentConnector4">
              <a:avLst>
                <a:gd name="adj1" fmla="val -64315"/>
                <a:gd name="adj2" fmla="val 54348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13" name="Flowchart: Connector 1312">
              <a:extLst>
                <a:ext uri="{FF2B5EF4-FFF2-40B4-BE49-F238E27FC236}">
                  <a16:creationId xmlns:a16="http://schemas.microsoft.com/office/drawing/2014/main" id="{6F50BCD2-AD67-8147-5B41-ACAE92C67706}"/>
                </a:ext>
              </a:extLst>
            </p:cNvPr>
            <p:cNvSpPr/>
            <p:nvPr/>
          </p:nvSpPr>
          <p:spPr bwMode="auto">
            <a:xfrm>
              <a:off x="7465723" y="1276614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  <p:sp>
          <p:nvSpPr>
            <p:cNvPr id="1314" name="Flowchart: Connector 1313">
              <a:extLst>
                <a:ext uri="{FF2B5EF4-FFF2-40B4-BE49-F238E27FC236}">
                  <a16:creationId xmlns:a16="http://schemas.microsoft.com/office/drawing/2014/main" id="{403ADED3-4DAC-F129-5573-E5356F8658A0}"/>
                </a:ext>
              </a:extLst>
            </p:cNvPr>
            <p:cNvSpPr/>
            <p:nvPr/>
          </p:nvSpPr>
          <p:spPr bwMode="auto">
            <a:xfrm>
              <a:off x="7236878" y="2231477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</a:t>
              </a:r>
            </a:p>
          </p:txBody>
        </p:sp>
        <p:grpSp>
          <p:nvGrpSpPr>
            <p:cNvPr id="1315" name="Group 1314">
              <a:extLst>
                <a:ext uri="{FF2B5EF4-FFF2-40B4-BE49-F238E27FC236}">
                  <a16:creationId xmlns:a16="http://schemas.microsoft.com/office/drawing/2014/main" id="{65F7A97F-C351-6282-4F40-25E64578123E}"/>
                </a:ext>
              </a:extLst>
            </p:cNvPr>
            <p:cNvGrpSpPr/>
            <p:nvPr/>
          </p:nvGrpSpPr>
          <p:grpSpPr>
            <a:xfrm>
              <a:off x="1372958" y="821078"/>
              <a:ext cx="941643" cy="713824"/>
              <a:chOff x="1381630" y="772296"/>
              <a:chExt cx="941643" cy="713824"/>
            </a:xfrm>
          </p:grpSpPr>
          <p:pic>
            <p:nvPicPr>
              <p:cNvPr id="1329" name="Graphic 1328" descr="User outline">
                <a:extLst>
                  <a:ext uri="{FF2B5EF4-FFF2-40B4-BE49-F238E27FC236}">
                    <a16:creationId xmlns:a16="http://schemas.microsoft.com/office/drawing/2014/main" id="{EC8C6C0B-56E0-B0F8-2AFC-37BA7684B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84000" y="932398"/>
                <a:ext cx="553722" cy="553722"/>
              </a:xfrm>
              <a:prstGeom prst="rect">
                <a:avLst/>
              </a:prstGeom>
            </p:spPr>
          </p:pic>
          <p:sp>
            <p:nvSpPr>
              <p:cNvPr id="1330" name="TextBox 1329">
                <a:extLst>
                  <a:ext uri="{FF2B5EF4-FFF2-40B4-BE49-F238E27FC236}">
                    <a16:creationId xmlns:a16="http://schemas.microsoft.com/office/drawing/2014/main" id="{78B5BF25-BAD8-A0CA-7DBF-7C72B1BFD7D9}"/>
                  </a:ext>
                </a:extLst>
              </p:cNvPr>
              <p:cNvSpPr txBox="1"/>
              <p:nvPr/>
            </p:nvSpPr>
            <p:spPr>
              <a:xfrm>
                <a:off x="1381630" y="772296"/>
                <a:ext cx="941643" cy="23638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Cluster admin</a:t>
                </a:r>
              </a:p>
            </p:txBody>
          </p:sp>
        </p:grpSp>
        <p:grpSp>
          <p:nvGrpSpPr>
            <p:cNvPr id="1316" name="Group 1315">
              <a:extLst>
                <a:ext uri="{FF2B5EF4-FFF2-40B4-BE49-F238E27FC236}">
                  <a16:creationId xmlns:a16="http://schemas.microsoft.com/office/drawing/2014/main" id="{7D981C69-19A1-57CB-9A84-904ED2718288}"/>
                </a:ext>
              </a:extLst>
            </p:cNvPr>
            <p:cNvGrpSpPr/>
            <p:nvPr/>
          </p:nvGrpSpPr>
          <p:grpSpPr>
            <a:xfrm>
              <a:off x="1228434" y="1959177"/>
              <a:ext cx="1239137" cy="833622"/>
              <a:chOff x="801253" y="2066693"/>
              <a:chExt cx="1239137" cy="833622"/>
            </a:xfrm>
          </p:grpSpPr>
          <p:sp>
            <p:nvSpPr>
              <p:cNvPr id="1325" name="Rectangle: Rounded Corners 1324">
                <a:extLst>
                  <a:ext uri="{FF2B5EF4-FFF2-40B4-BE49-F238E27FC236}">
                    <a16:creationId xmlns:a16="http://schemas.microsoft.com/office/drawing/2014/main" id="{FF32CD61-5F49-9D9A-D4FA-85D91107E8EF}"/>
                  </a:ext>
                </a:extLst>
              </p:cNvPr>
              <p:cNvSpPr/>
              <p:nvPr/>
            </p:nvSpPr>
            <p:spPr bwMode="auto">
              <a:xfrm>
                <a:off x="801253" y="2066693"/>
                <a:ext cx="1239137" cy="83362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 Azure p</a:t>
                </a:r>
                <a:r>
                  <a:rPr kumimoji="0" 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ortal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 and Azure CLI</a:t>
                </a:r>
              </a:p>
            </p:txBody>
          </p:sp>
          <p:grpSp>
            <p:nvGrpSpPr>
              <p:cNvPr id="1326" name="Group 1325">
                <a:extLst>
                  <a:ext uri="{FF2B5EF4-FFF2-40B4-BE49-F238E27FC236}">
                    <a16:creationId xmlns:a16="http://schemas.microsoft.com/office/drawing/2014/main" id="{C588AC3F-6A08-AC8F-56F5-68AD5268EA0D}"/>
                  </a:ext>
                </a:extLst>
              </p:cNvPr>
              <p:cNvGrpSpPr/>
              <p:nvPr/>
            </p:nvGrpSpPr>
            <p:grpSpPr>
              <a:xfrm>
                <a:off x="1104647" y="2564011"/>
                <a:ext cx="632347" cy="279663"/>
                <a:chOff x="-1583403" y="3821699"/>
                <a:chExt cx="632347" cy="279663"/>
              </a:xfrm>
            </p:grpSpPr>
            <p:pic>
              <p:nvPicPr>
                <p:cNvPr id="1327" name="Graphic 1326">
                  <a:extLst>
                    <a:ext uri="{FF2B5EF4-FFF2-40B4-BE49-F238E27FC236}">
                      <a16:creationId xmlns:a16="http://schemas.microsoft.com/office/drawing/2014/main" id="{6BFBF5AC-F0D2-E9B3-BE95-A386188CD7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25376" y="3821699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328" name="Graphic 1327">
                  <a:extLst>
                    <a:ext uri="{FF2B5EF4-FFF2-40B4-BE49-F238E27FC236}">
                      <a16:creationId xmlns:a16="http://schemas.microsoft.com/office/drawing/2014/main" id="{48B816A9-6068-3779-2DC1-F26E1B071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83403" y="3827042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1317" name="Rectangle 1316">
              <a:extLst>
                <a:ext uri="{FF2B5EF4-FFF2-40B4-BE49-F238E27FC236}">
                  <a16:creationId xmlns:a16="http://schemas.microsoft.com/office/drawing/2014/main" id="{9D1B080C-C98C-3949-C2E5-850D62963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80586" y="3610734"/>
              <a:ext cx="5388849" cy="3272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PUT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resource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Microsoft.Kubernetes</a:t>
              </a:r>
              <a:r>
                <a:rPr kumimoji="0" lang="en-US" sz="6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/</a:t>
              </a:r>
              <a:r>
                <a:rPr kumimoji="0" lang="en-US" sz="6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connectedClusters</a:t>
              </a:r>
              <a:r>
                <a:rPr kumimoji="0" lang="en-US" sz="6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/</a:t>
              </a:r>
              <a:r>
                <a:rPr kumimoji="0" lang="en-US" sz="6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clusterName</a:t>
              </a:r>
              <a:r>
                <a:rPr kumimoji="0" lang="en-US" sz="6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/providers/</a:t>
              </a:r>
              <a:r>
                <a:rPr kumimoji="0" lang="en-US" sz="6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Microsoft.KubernetesConfiguration</a:t>
              </a:r>
              <a:r>
                <a:rPr kumimoji="0" lang="en-US" sz="6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/extensions/</a:t>
              </a:r>
              <a:r>
                <a:rPr kumimoji="0" lang="en-US" sz="6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extensionName</a:t>
              </a:r>
              <a:endParaRPr kumimoji="0" lang="en-US" sz="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(uses ARM extension resource pattern)</a:t>
              </a:r>
            </a:p>
          </p:txBody>
        </p:sp>
        <p:cxnSp>
          <p:nvCxnSpPr>
            <p:cNvPr id="1318" name="Straight Arrow Connector 1317">
              <a:extLst>
                <a:ext uri="{FF2B5EF4-FFF2-40B4-BE49-F238E27FC236}">
                  <a16:creationId xmlns:a16="http://schemas.microsoft.com/office/drawing/2014/main" id="{7D297383-4422-9514-B9E8-0ABB9D31E991}"/>
                </a:ext>
              </a:extLst>
            </p:cNvPr>
            <p:cNvCxnSpPr>
              <a:cxnSpLocks/>
              <a:endCxn id="1325" idx="0"/>
            </p:cNvCxnSpPr>
            <p:nvPr/>
          </p:nvCxnSpPr>
          <p:spPr>
            <a:xfrm flipH="1">
              <a:off x="1848003" y="1488209"/>
              <a:ext cx="0" cy="470968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19" name="Rectangle 1318">
              <a:extLst>
                <a:ext uri="{FF2B5EF4-FFF2-40B4-BE49-F238E27FC236}">
                  <a16:creationId xmlns:a16="http://schemas.microsoft.com/office/drawing/2014/main" id="{DB1DE779-17E5-6BC8-DEE1-06C1B7A3A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86320" y="1572492"/>
              <a:ext cx="1077143" cy="23638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Create extension</a:t>
              </a:r>
            </a:p>
          </p:txBody>
        </p:sp>
        <p:sp>
          <p:nvSpPr>
            <p:cNvPr id="1320" name="Flowchart: Connector 1319">
              <a:extLst>
                <a:ext uri="{FF2B5EF4-FFF2-40B4-BE49-F238E27FC236}">
                  <a16:creationId xmlns:a16="http://schemas.microsoft.com/office/drawing/2014/main" id="{6A573929-5B87-FAA4-EFD5-BF1B7832E798}"/>
                </a:ext>
              </a:extLst>
            </p:cNvPr>
            <p:cNvSpPr/>
            <p:nvPr/>
          </p:nvSpPr>
          <p:spPr bwMode="auto">
            <a:xfrm>
              <a:off x="2148485" y="1284612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1321" name="Connector: Elbow 1320">
              <a:extLst>
                <a:ext uri="{FF2B5EF4-FFF2-40B4-BE49-F238E27FC236}">
                  <a16:creationId xmlns:a16="http://schemas.microsoft.com/office/drawing/2014/main" id="{73F496E8-B8AB-FDAA-33A0-DC58B22FAED3}"/>
                </a:ext>
              </a:extLst>
            </p:cNvPr>
            <p:cNvCxnSpPr>
              <a:cxnSpLocks/>
              <a:stCxn id="1325" idx="2"/>
              <a:endCxn id="1331" idx="2"/>
            </p:cNvCxnSpPr>
            <p:nvPr/>
          </p:nvCxnSpPr>
          <p:spPr>
            <a:xfrm rot="5400000" flipH="1" flipV="1">
              <a:off x="3374022" y="1020012"/>
              <a:ext cx="246768" cy="3298806"/>
            </a:xfrm>
            <a:prstGeom prst="bentConnector3">
              <a:avLst>
                <a:gd name="adj1" fmla="val -31545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22" name="Flowchart: Connector 1321">
              <a:extLst>
                <a:ext uri="{FF2B5EF4-FFF2-40B4-BE49-F238E27FC236}">
                  <a16:creationId xmlns:a16="http://schemas.microsoft.com/office/drawing/2014/main" id="{7567ABE5-BF12-A779-591B-CC8F9C910CD3}"/>
                </a:ext>
              </a:extLst>
            </p:cNvPr>
            <p:cNvSpPr/>
            <p:nvPr/>
          </p:nvSpPr>
          <p:spPr bwMode="auto">
            <a:xfrm>
              <a:off x="2528807" y="322129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1323" name="Graphic 1322">
              <a:extLst>
                <a:ext uri="{FF2B5EF4-FFF2-40B4-BE49-F238E27FC236}">
                  <a16:creationId xmlns:a16="http://schemas.microsoft.com/office/drawing/2014/main" id="{DB34D986-2F03-F84C-849D-EBD4EC3DA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53520" y="3476002"/>
              <a:ext cx="365760" cy="365760"/>
            </a:xfrm>
            <a:prstGeom prst="rect">
              <a:avLst/>
            </a:prstGeom>
          </p:spPr>
        </p:pic>
        <p:pic>
          <p:nvPicPr>
            <p:cNvPr id="1324" name="Graphic 1323">
              <a:extLst>
                <a:ext uri="{FF2B5EF4-FFF2-40B4-BE49-F238E27FC236}">
                  <a16:creationId xmlns:a16="http://schemas.microsoft.com/office/drawing/2014/main" id="{1C2C77DA-015B-0197-2B26-99E3A504A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512735" y="943300"/>
              <a:ext cx="517998" cy="517998"/>
            </a:xfrm>
            <a:prstGeom prst="rect">
              <a:avLst/>
            </a:prstGeom>
          </p:spPr>
        </p:pic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386C5515-56A6-5D56-9E8A-5FD78220C91D}"/>
              </a:ext>
            </a:extLst>
          </p:cNvPr>
          <p:cNvGrpSpPr/>
          <p:nvPr/>
        </p:nvGrpSpPr>
        <p:grpSpPr>
          <a:xfrm>
            <a:off x="919704" y="15828907"/>
            <a:ext cx="9875520" cy="5020056"/>
            <a:chOff x="1459451" y="1194736"/>
            <a:chExt cx="10474029" cy="5472767"/>
          </a:xfrm>
        </p:grpSpPr>
        <p:sp>
          <p:nvSpPr>
            <p:cNvPr id="1340" name="TextBox 1339">
              <a:extLst>
                <a:ext uri="{FF2B5EF4-FFF2-40B4-BE49-F238E27FC236}">
                  <a16:creationId xmlns:a16="http://schemas.microsoft.com/office/drawing/2014/main" id="{2462C89B-DF0C-B7C9-B66B-93D4A60EFFB5}"/>
                </a:ext>
              </a:extLst>
            </p:cNvPr>
            <p:cNvSpPr txBox="1"/>
            <p:nvPr/>
          </p:nvSpPr>
          <p:spPr>
            <a:xfrm>
              <a:off x="10143657" y="2278249"/>
              <a:ext cx="1789823" cy="603958"/>
            </a:xfrm>
            <a:prstGeom prst="rect">
              <a:avLst/>
            </a:prstGeom>
            <a:noFill/>
          </p:spPr>
          <p:txBody>
            <a:bodyPr wrap="square" lIns="0" tIns="91440" rIns="0" bIns="9144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User is updating the application (creating a new app version) and merge changes to the repository</a:t>
              </a:r>
            </a:p>
          </p:txBody>
        </p:sp>
        <p:grpSp>
          <p:nvGrpSpPr>
            <p:cNvPr id="1341" name="Group 1340">
              <a:extLst>
                <a:ext uri="{FF2B5EF4-FFF2-40B4-BE49-F238E27FC236}">
                  <a16:creationId xmlns:a16="http://schemas.microsoft.com/office/drawing/2014/main" id="{6D141BD4-9868-2EB9-EBCE-F69481D9C1D4}"/>
                </a:ext>
              </a:extLst>
            </p:cNvPr>
            <p:cNvGrpSpPr/>
            <p:nvPr/>
          </p:nvGrpSpPr>
          <p:grpSpPr>
            <a:xfrm>
              <a:off x="1459451" y="1194736"/>
              <a:ext cx="9518421" cy="5472767"/>
              <a:chOff x="1643699" y="1225216"/>
              <a:chExt cx="9518421" cy="5472767"/>
            </a:xfrm>
          </p:grpSpPr>
          <p:sp>
            <p:nvSpPr>
              <p:cNvPr id="1342" name="Rectangle: Rounded Corners 1341">
                <a:extLst>
                  <a:ext uri="{FF2B5EF4-FFF2-40B4-BE49-F238E27FC236}">
                    <a16:creationId xmlns:a16="http://schemas.microsoft.com/office/drawing/2014/main" id="{0D127E26-4B02-AD69-EB2B-9C389893E6B3}"/>
                  </a:ext>
                </a:extLst>
              </p:cNvPr>
              <p:cNvSpPr/>
              <p:nvPr/>
            </p:nvSpPr>
            <p:spPr bwMode="auto">
              <a:xfrm>
                <a:off x="4477105" y="5607372"/>
                <a:ext cx="3857914" cy="109061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Any Kubernetes, any Infrastructure</a:t>
                </a:r>
              </a:p>
            </p:txBody>
          </p:sp>
          <p:pic>
            <p:nvPicPr>
              <p:cNvPr id="1343" name="Picture 1342" descr="Kubernetes icon">
                <a:extLst>
                  <a:ext uri="{FF2B5EF4-FFF2-40B4-BE49-F238E27FC236}">
                    <a16:creationId xmlns:a16="http://schemas.microsoft.com/office/drawing/2014/main" id="{9B224135-2929-8183-A293-E70CB7BE065B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7850" y="5924077"/>
                <a:ext cx="471340" cy="457200"/>
              </a:xfrm>
              <a:prstGeom prst="rect">
                <a:avLst/>
              </a:prstGeom>
            </p:spPr>
          </p:pic>
          <p:sp>
            <p:nvSpPr>
              <p:cNvPr id="3456" name="Rectangle: Rounded Corners 3455">
                <a:extLst>
                  <a:ext uri="{FF2B5EF4-FFF2-40B4-BE49-F238E27FC236}">
                    <a16:creationId xmlns:a16="http://schemas.microsoft.com/office/drawing/2014/main" id="{6AE894B4-B4EB-B577-9C49-2875B4CFBEB0}"/>
                  </a:ext>
                </a:extLst>
              </p:cNvPr>
              <p:cNvSpPr/>
              <p:nvPr/>
            </p:nvSpPr>
            <p:spPr bwMode="auto">
              <a:xfrm>
                <a:off x="4965732" y="5066408"/>
                <a:ext cx="2880659" cy="744163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Kubernetes cluster</a:t>
                </a:r>
              </a:p>
            </p:txBody>
          </p:sp>
          <p:pic>
            <p:nvPicPr>
              <p:cNvPr id="3457" name="Graphic 3456" descr="Kuberenetes icon">
                <a:extLst>
                  <a:ext uri="{FF2B5EF4-FFF2-40B4-BE49-F238E27FC236}">
                    <a16:creationId xmlns:a16="http://schemas.microsoft.com/office/drawing/2014/main" id="{A755EA8C-270F-E58E-3936-489A6A0A6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223181" y="5357319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3458" name="Connector: Elbow 3457">
                <a:extLst>
                  <a:ext uri="{FF2B5EF4-FFF2-40B4-BE49-F238E27FC236}">
                    <a16:creationId xmlns:a16="http://schemas.microsoft.com/office/drawing/2014/main" id="{4DAB4B4E-2738-A201-2AEA-CC68F60DA98A}"/>
                  </a:ext>
                </a:extLst>
              </p:cNvPr>
              <p:cNvCxnSpPr>
                <a:cxnSpLocks/>
                <a:stCxn id="1342" idx="1"/>
                <a:endCxn id="3456" idx="1"/>
              </p:cNvCxnSpPr>
              <p:nvPr/>
            </p:nvCxnSpPr>
            <p:spPr>
              <a:xfrm rot="10800000" flipH="1">
                <a:off x="4477104" y="5438490"/>
                <a:ext cx="488627" cy="714188"/>
              </a:xfrm>
              <a:prstGeom prst="bentConnector3">
                <a:avLst>
                  <a:gd name="adj1" fmla="val -46784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sp>
            <p:nvSpPr>
              <p:cNvPr id="3459" name="Flowchart: Connector 3458">
                <a:extLst>
                  <a:ext uri="{FF2B5EF4-FFF2-40B4-BE49-F238E27FC236}">
                    <a16:creationId xmlns:a16="http://schemas.microsoft.com/office/drawing/2014/main" id="{AD3DFDDA-D19D-E0FA-306F-658C917349C3}"/>
                  </a:ext>
                </a:extLst>
              </p:cNvPr>
              <p:cNvSpPr/>
              <p:nvPr/>
            </p:nvSpPr>
            <p:spPr bwMode="auto">
              <a:xfrm>
                <a:off x="3851315" y="5167708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1</a:t>
                </a:r>
              </a:p>
            </p:txBody>
          </p:sp>
          <p:cxnSp>
            <p:nvCxnSpPr>
              <p:cNvPr id="3460" name="Straight Arrow Connector 3459">
                <a:extLst>
                  <a:ext uri="{FF2B5EF4-FFF2-40B4-BE49-F238E27FC236}">
                    <a16:creationId xmlns:a16="http://schemas.microsoft.com/office/drawing/2014/main" id="{DF60F432-DB21-E172-7FF0-719F81B753E8}"/>
                  </a:ext>
                </a:extLst>
              </p:cNvPr>
              <p:cNvCxnSpPr>
                <a:cxnSpLocks/>
                <a:stCxn id="3496" idx="3"/>
                <a:endCxn id="3464" idx="1"/>
              </p:cNvCxnSpPr>
              <p:nvPr/>
            </p:nvCxnSpPr>
            <p:spPr>
              <a:xfrm>
                <a:off x="3237927" y="3906178"/>
                <a:ext cx="237102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sp>
            <p:nvSpPr>
              <p:cNvPr id="3461" name="Rectangle 3460">
                <a:extLst>
                  <a:ext uri="{FF2B5EF4-FFF2-40B4-BE49-F238E27FC236}">
                    <a16:creationId xmlns:a16="http://schemas.microsoft.com/office/drawing/2014/main" id="{17387642-DECC-E3AB-1139-5C08FC6E7747}"/>
                  </a:ext>
                </a:extLst>
              </p:cNvPr>
              <p:cNvSpPr/>
              <p:nvPr/>
            </p:nvSpPr>
            <p:spPr>
              <a:xfrm>
                <a:off x="2334332" y="5421100"/>
                <a:ext cx="1789917" cy="603958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Arc-enabled cluster is created using any CNCF Kubernetes distribution, deployed on any infrastructure type</a:t>
                </a:r>
              </a:p>
            </p:txBody>
          </p:sp>
          <p:sp>
            <p:nvSpPr>
              <p:cNvPr id="3462" name="TextBox 3461">
                <a:extLst>
                  <a:ext uri="{FF2B5EF4-FFF2-40B4-BE49-F238E27FC236}">
                    <a16:creationId xmlns:a16="http://schemas.microsoft.com/office/drawing/2014/main" id="{D4C67373-C86F-FB55-7446-3044B755C6C1}"/>
                  </a:ext>
                </a:extLst>
              </p:cNvPr>
              <p:cNvSpPr txBox="1"/>
              <p:nvPr/>
            </p:nvSpPr>
            <p:spPr>
              <a:xfrm>
                <a:off x="7544063" y="2201094"/>
                <a:ext cx="2219058" cy="738170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Flux operator initiates application rolling update on the cluster while removing application’s old version Kubernetes pods, resulting in a new application desired state</a:t>
                </a:r>
              </a:p>
            </p:txBody>
          </p:sp>
          <p:grpSp>
            <p:nvGrpSpPr>
              <p:cNvPr id="3463" name="Group 3462">
                <a:extLst>
                  <a:ext uri="{FF2B5EF4-FFF2-40B4-BE49-F238E27FC236}">
                    <a16:creationId xmlns:a16="http://schemas.microsoft.com/office/drawing/2014/main" id="{D04F33B2-7AD3-E359-0710-0BC92F2F8EC3}"/>
                  </a:ext>
                </a:extLst>
              </p:cNvPr>
              <p:cNvGrpSpPr/>
              <p:nvPr/>
            </p:nvGrpSpPr>
            <p:grpSpPr>
              <a:xfrm>
                <a:off x="1643699" y="3512478"/>
                <a:ext cx="1594228" cy="787400"/>
                <a:chOff x="1492263" y="3512478"/>
                <a:chExt cx="1594228" cy="787400"/>
              </a:xfrm>
            </p:grpSpPr>
            <p:sp>
              <p:nvSpPr>
                <p:cNvPr id="3496" name="Rectangle: Rounded Corners 3495">
                  <a:extLst>
                    <a:ext uri="{FF2B5EF4-FFF2-40B4-BE49-F238E27FC236}">
                      <a16:creationId xmlns:a16="http://schemas.microsoft.com/office/drawing/2014/main" id="{E8C6F42E-226A-7B5E-361E-23DD2D5A68D2}"/>
                    </a:ext>
                  </a:extLst>
                </p:cNvPr>
                <p:cNvSpPr/>
                <p:nvPr/>
              </p:nvSpPr>
              <p:spPr bwMode="auto">
                <a:xfrm>
                  <a:off x="1492263" y="3512478"/>
                  <a:ext cx="1594228" cy="78740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GitOps configuration</a:t>
                  </a:r>
                </a:p>
              </p:txBody>
            </p:sp>
            <p:pic>
              <p:nvPicPr>
                <p:cNvPr id="3497" name="Graphic 3496">
                  <a:extLst>
                    <a:ext uri="{FF2B5EF4-FFF2-40B4-BE49-F238E27FC236}">
                      <a16:creationId xmlns:a16="http://schemas.microsoft.com/office/drawing/2014/main" id="{07689021-0E04-0034-6EC6-95D49E6B7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6497" y="3850974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3464" name="Rectangle: Rounded Corners 3463">
                <a:extLst>
                  <a:ext uri="{FF2B5EF4-FFF2-40B4-BE49-F238E27FC236}">
                    <a16:creationId xmlns:a16="http://schemas.microsoft.com/office/drawing/2014/main" id="{CEADB677-2108-60BC-BE40-7F884021350D}"/>
                  </a:ext>
                </a:extLst>
              </p:cNvPr>
              <p:cNvSpPr/>
              <p:nvPr/>
            </p:nvSpPr>
            <p:spPr bwMode="auto">
              <a:xfrm>
                <a:off x="5608947" y="3512478"/>
                <a:ext cx="1594228" cy="787400"/>
              </a:xfrm>
              <a:prstGeom prst="roundRect">
                <a:avLst>
                  <a:gd name="adj" fmla="val 4645"/>
                </a:avLst>
              </a:prstGeom>
              <a:solidFill>
                <a:srgbClr val="000000">
                  <a:lumMod val="95000"/>
                  <a:lumOff val="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Flux controllers</a:t>
                </a:r>
              </a:p>
            </p:txBody>
          </p:sp>
          <p:cxnSp>
            <p:nvCxnSpPr>
              <p:cNvPr id="3465" name="Connector: Elbow 3464">
                <a:extLst>
                  <a:ext uri="{FF2B5EF4-FFF2-40B4-BE49-F238E27FC236}">
                    <a16:creationId xmlns:a16="http://schemas.microsoft.com/office/drawing/2014/main" id="{9C30104A-5C0B-48AC-533C-3A6427BC2B8C}"/>
                  </a:ext>
                </a:extLst>
              </p:cNvPr>
              <p:cNvCxnSpPr>
                <a:cxnSpLocks/>
                <a:stCxn id="3456" idx="0"/>
                <a:endCxn id="3496" idx="2"/>
              </p:cNvCxnSpPr>
              <p:nvPr/>
            </p:nvCxnSpPr>
            <p:spPr>
              <a:xfrm rot="16200000" flipV="1">
                <a:off x="4040173" y="2700518"/>
                <a:ext cx="766530" cy="3965249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sp>
            <p:nvSpPr>
              <p:cNvPr id="3466" name="Flowchart: Connector 3465">
                <a:extLst>
                  <a:ext uri="{FF2B5EF4-FFF2-40B4-BE49-F238E27FC236}">
                    <a16:creationId xmlns:a16="http://schemas.microsoft.com/office/drawing/2014/main" id="{DE4F8A0E-0890-3AE4-822B-6948EBFA8FF0}"/>
                  </a:ext>
                </a:extLst>
              </p:cNvPr>
              <p:cNvSpPr/>
              <p:nvPr/>
            </p:nvSpPr>
            <p:spPr bwMode="auto">
              <a:xfrm>
                <a:off x="4149117" y="4365935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3467" name="TextBox 3466">
                <a:extLst>
                  <a:ext uri="{FF2B5EF4-FFF2-40B4-BE49-F238E27FC236}">
                    <a16:creationId xmlns:a16="http://schemas.microsoft.com/office/drawing/2014/main" id="{8418CF84-B5BE-303A-93EC-B8C5E629FA11}"/>
                  </a:ext>
                </a:extLst>
              </p:cNvPr>
              <p:cNvSpPr txBox="1"/>
              <p:nvPr/>
            </p:nvSpPr>
            <p:spPr>
              <a:xfrm>
                <a:off x="2891542" y="4268223"/>
                <a:ext cx="1303025" cy="46974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User creates cluster’s GitOps configurations</a:t>
                </a:r>
              </a:p>
            </p:txBody>
          </p:sp>
          <p:pic>
            <p:nvPicPr>
              <p:cNvPr id="3468" name="Picture 6" descr="CNCF Branding | Flux">
                <a:extLst>
                  <a:ext uri="{FF2B5EF4-FFF2-40B4-BE49-F238E27FC236}">
                    <a16:creationId xmlns:a16="http://schemas.microsoft.com/office/drawing/2014/main" id="{2127EFD3-C41F-C9F4-C83E-C82DEF628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21" y="3828114"/>
                <a:ext cx="411480" cy="411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69" name="TextBox 3468">
                <a:extLst>
                  <a:ext uri="{FF2B5EF4-FFF2-40B4-BE49-F238E27FC236}">
                    <a16:creationId xmlns:a16="http://schemas.microsoft.com/office/drawing/2014/main" id="{7061AC74-90F2-96E2-BBC8-2CEF2C1FD93A}"/>
                  </a:ext>
                </a:extLst>
              </p:cNvPr>
              <p:cNvSpPr txBox="1"/>
              <p:nvPr/>
            </p:nvSpPr>
            <p:spPr>
              <a:xfrm>
                <a:off x="4115874" y="3452812"/>
                <a:ext cx="1330845" cy="46974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Flux operator deployed on the cluster</a:t>
                </a:r>
              </a:p>
            </p:txBody>
          </p:sp>
          <p:sp>
            <p:nvSpPr>
              <p:cNvPr id="3470" name="Flowchart: Connector 3469">
                <a:extLst>
                  <a:ext uri="{FF2B5EF4-FFF2-40B4-BE49-F238E27FC236}">
                    <a16:creationId xmlns:a16="http://schemas.microsoft.com/office/drawing/2014/main" id="{0DD8ADDB-2412-67E9-B7D7-D3CA07E48F2C}"/>
                  </a:ext>
                </a:extLst>
              </p:cNvPr>
              <p:cNvSpPr/>
              <p:nvPr/>
            </p:nvSpPr>
            <p:spPr bwMode="auto">
              <a:xfrm>
                <a:off x="3829301" y="3323243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3</a:t>
                </a:r>
              </a:p>
            </p:txBody>
          </p:sp>
          <p:grpSp>
            <p:nvGrpSpPr>
              <p:cNvPr id="3471" name="Group 3470">
                <a:extLst>
                  <a:ext uri="{FF2B5EF4-FFF2-40B4-BE49-F238E27FC236}">
                    <a16:creationId xmlns:a16="http://schemas.microsoft.com/office/drawing/2014/main" id="{086005A1-772F-4F0B-C136-E519CAA8BF63}"/>
                  </a:ext>
                </a:extLst>
              </p:cNvPr>
              <p:cNvGrpSpPr/>
              <p:nvPr/>
            </p:nvGrpSpPr>
            <p:grpSpPr>
              <a:xfrm>
                <a:off x="4474167" y="1225216"/>
                <a:ext cx="1581443" cy="974419"/>
                <a:chOff x="4618878" y="1368583"/>
                <a:chExt cx="1581443" cy="974419"/>
              </a:xfrm>
            </p:grpSpPr>
            <p:sp>
              <p:nvSpPr>
                <p:cNvPr id="3494" name="Rectangle: Rounded Corners 3493">
                  <a:extLst>
                    <a:ext uri="{FF2B5EF4-FFF2-40B4-BE49-F238E27FC236}">
                      <a16:creationId xmlns:a16="http://schemas.microsoft.com/office/drawing/2014/main" id="{1AA390B5-3DCC-69D8-2E16-3C378846DE92}"/>
                    </a:ext>
                  </a:extLst>
                </p:cNvPr>
                <p:cNvSpPr/>
                <p:nvPr/>
              </p:nvSpPr>
              <p:spPr bwMode="auto">
                <a:xfrm>
                  <a:off x="4618878" y="1368583"/>
                  <a:ext cx="1581443" cy="974419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rPr>
                    <a:t>Application v1 </a:t>
                  </a:r>
                  <a:b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rPr>
                  </a:b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rPr>
                    <a:t>(Desired state)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pic>
              <p:nvPicPr>
                <p:cNvPr id="3495" name="Graphic 3494">
                  <a:extLst>
                    <a:ext uri="{FF2B5EF4-FFF2-40B4-BE49-F238E27FC236}">
                      <a16:creationId xmlns:a16="http://schemas.microsoft.com/office/drawing/2014/main" id="{EB05CF94-34A6-234C-E885-ADE44D8C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0999" y="1865199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3472" name="Rectangle: Rounded Corners 3471">
                <a:extLst>
                  <a:ext uri="{FF2B5EF4-FFF2-40B4-BE49-F238E27FC236}">
                    <a16:creationId xmlns:a16="http://schemas.microsoft.com/office/drawing/2014/main" id="{049A3CB2-BF49-A4E5-7F2F-AE54203F4BCA}"/>
                  </a:ext>
                </a:extLst>
              </p:cNvPr>
              <p:cNvSpPr/>
              <p:nvPr/>
            </p:nvSpPr>
            <p:spPr bwMode="auto">
              <a:xfrm>
                <a:off x="6753107" y="1225217"/>
                <a:ext cx="1581912" cy="9744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rgbClr val="A1F30D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Application v2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(New desired state)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cxnSp>
            <p:nvCxnSpPr>
              <p:cNvPr id="3473" name="Connector: Elbow 3472">
                <a:extLst>
                  <a:ext uri="{FF2B5EF4-FFF2-40B4-BE49-F238E27FC236}">
                    <a16:creationId xmlns:a16="http://schemas.microsoft.com/office/drawing/2014/main" id="{148937F2-33D5-2F04-6044-35A0738013BF}"/>
                  </a:ext>
                </a:extLst>
              </p:cNvPr>
              <p:cNvCxnSpPr>
                <a:cxnSpLocks/>
                <a:endCxn id="3494" idx="2"/>
              </p:cNvCxnSpPr>
              <p:nvPr/>
            </p:nvCxnSpPr>
            <p:spPr>
              <a:xfrm rot="16200000" flipV="1">
                <a:off x="4923694" y="2540830"/>
                <a:ext cx="1312842" cy="630451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cxnSp>
            <p:nvCxnSpPr>
              <p:cNvPr id="3474" name="Connector: Elbow 3473">
                <a:extLst>
                  <a:ext uri="{FF2B5EF4-FFF2-40B4-BE49-F238E27FC236}">
                    <a16:creationId xmlns:a16="http://schemas.microsoft.com/office/drawing/2014/main" id="{97B5325C-4110-A3E8-53B9-E763B3DAC0A0}"/>
                  </a:ext>
                </a:extLst>
              </p:cNvPr>
              <p:cNvCxnSpPr>
                <a:cxnSpLocks/>
                <a:endCxn id="3472" idx="2"/>
              </p:cNvCxnSpPr>
              <p:nvPr/>
            </p:nvCxnSpPr>
            <p:spPr>
              <a:xfrm rot="5400000" flipH="1" flipV="1">
                <a:off x="6573898" y="2542313"/>
                <a:ext cx="1312842" cy="627488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A1F30D"/>
                </a:solidFill>
                <a:prstDash val="dash"/>
                <a:headEnd type="none" w="lg" len="med"/>
                <a:tailEnd type="triangle"/>
              </a:ln>
              <a:effectLst/>
            </p:spPr>
          </p:cxnSp>
          <p:sp>
            <p:nvSpPr>
              <p:cNvPr id="3475" name="Rectangle: Rounded Corners 3474">
                <a:extLst>
                  <a:ext uri="{FF2B5EF4-FFF2-40B4-BE49-F238E27FC236}">
                    <a16:creationId xmlns:a16="http://schemas.microsoft.com/office/drawing/2014/main" id="{47A67867-BB03-60D4-0CB9-88C916F52A4A}"/>
                  </a:ext>
                </a:extLst>
              </p:cNvPr>
              <p:cNvSpPr/>
              <p:nvPr/>
            </p:nvSpPr>
            <p:spPr bwMode="auto">
              <a:xfrm>
                <a:off x="9567892" y="3512478"/>
                <a:ext cx="1594228" cy="78740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Git repository</a:t>
                </a:r>
              </a:p>
            </p:txBody>
          </p:sp>
          <p:pic>
            <p:nvPicPr>
              <p:cNvPr id="3476" name="Picture 8" descr="Git - Logo Downloads">
                <a:extLst>
                  <a:ext uri="{FF2B5EF4-FFF2-40B4-BE49-F238E27FC236}">
                    <a16:creationId xmlns:a16="http://schemas.microsoft.com/office/drawing/2014/main" id="{A456CA7C-A3C5-76DD-C1DA-77B251C44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8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2126" y="3864358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77" name="Straight Arrow Connector 3476">
                <a:extLst>
                  <a:ext uri="{FF2B5EF4-FFF2-40B4-BE49-F238E27FC236}">
                    <a16:creationId xmlns:a16="http://schemas.microsoft.com/office/drawing/2014/main" id="{C362A266-38F6-74A7-40B4-140123ACD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3175" y="3720328"/>
                <a:ext cx="2364717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3478" name="TextBox 3477">
                <a:extLst>
                  <a:ext uri="{FF2B5EF4-FFF2-40B4-BE49-F238E27FC236}">
                    <a16:creationId xmlns:a16="http://schemas.microsoft.com/office/drawing/2014/main" id="{4F30BCB6-14FC-EA5D-FE1C-87B7A1D0A9EF}"/>
                  </a:ext>
                </a:extLst>
              </p:cNvPr>
              <p:cNvSpPr txBox="1"/>
              <p:nvPr/>
            </p:nvSpPr>
            <p:spPr>
              <a:xfrm>
                <a:off x="7496375" y="3146841"/>
                <a:ext cx="1778315" cy="603958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Flux operator begins ”listening” to the Git repository with the user’s application code</a:t>
                </a:r>
              </a:p>
            </p:txBody>
          </p:sp>
          <p:sp>
            <p:nvSpPr>
              <p:cNvPr id="3479" name="Flowchart: Connector 3478">
                <a:extLst>
                  <a:ext uri="{FF2B5EF4-FFF2-40B4-BE49-F238E27FC236}">
                    <a16:creationId xmlns:a16="http://schemas.microsoft.com/office/drawing/2014/main" id="{B49A62E3-9DE0-7596-5A61-307A3D52DA2C}"/>
                  </a:ext>
                </a:extLst>
              </p:cNvPr>
              <p:cNvSpPr/>
              <p:nvPr/>
            </p:nvSpPr>
            <p:spPr bwMode="auto">
              <a:xfrm>
                <a:off x="9258687" y="3248733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4</a:t>
                </a:r>
              </a:p>
            </p:txBody>
          </p:sp>
          <p:sp>
            <p:nvSpPr>
              <p:cNvPr id="3480" name="TextBox 3479">
                <a:extLst>
                  <a:ext uri="{FF2B5EF4-FFF2-40B4-BE49-F238E27FC236}">
                    <a16:creationId xmlns:a16="http://schemas.microsoft.com/office/drawing/2014/main" id="{1F3FA4A8-4C22-0BFD-F11B-8B286238FB91}"/>
                  </a:ext>
                </a:extLst>
              </p:cNvPr>
              <p:cNvSpPr txBox="1"/>
              <p:nvPr/>
            </p:nvSpPr>
            <p:spPr>
              <a:xfrm>
                <a:off x="3212237" y="2195589"/>
                <a:ext cx="2062835" cy="603958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Flux operator initiates user’s application deployment on the cluster, representing the current desired state</a:t>
                </a:r>
              </a:p>
            </p:txBody>
          </p:sp>
          <p:sp>
            <p:nvSpPr>
              <p:cNvPr id="3481" name="Flowchart: Connector 3480">
                <a:extLst>
                  <a:ext uri="{FF2B5EF4-FFF2-40B4-BE49-F238E27FC236}">
                    <a16:creationId xmlns:a16="http://schemas.microsoft.com/office/drawing/2014/main" id="{CAE11B65-B2E4-5BB2-2F2C-842C9CD59992}"/>
                  </a:ext>
                </a:extLst>
              </p:cNvPr>
              <p:cNvSpPr/>
              <p:nvPr/>
            </p:nvSpPr>
            <p:spPr bwMode="auto">
              <a:xfrm>
                <a:off x="4867803" y="2650928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5</a:t>
                </a:r>
              </a:p>
            </p:txBody>
          </p:sp>
          <p:pic>
            <p:nvPicPr>
              <p:cNvPr id="3482" name="Graphic 3481">
                <a:extLst>
                  <a:ext uri="{FF2B5EF4-FFF2-40B4-BE49-F238E27FC236}">
                    <a16:creationId xmlns:a16="http://schemas.microsoft.com/office/drawing/2014/main" id="{B81F7342-FF17-F8E1-E7BB-D05E2FEC7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7315463" y="172750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483" name="Group 3482">
                <a:extLst>
                  <a:ext uri="{FF2B5EF4-FFF2-40B4-BE49-F238E27FC236}">
                    <a16:creationId xmlns:a16="http://schemas.microsoft.com/office/drawing/2014/main" id="{5481CF50-2262-A3D7-05E0-4D15F3F8D3E3}"/>
                  </a:ext>
                </a:extLst>
              </p:cNvPr>
              <p:cNvGrpSpPr/>
              <p:nvPr/>
            </p:nvGrpSpPr>
            <p:grpSpPr>
              <a:xfrm>
                <a:off x="9574050" y="1225216"/>
                <a:ext cx="1581912" cy="974419"/>
                <a:chOff x="9730911" y="1225216"/>
                <a:chExt cx="1581912" cy="974419"/>
              </a:xfrm>
            </p:grpSpPr>
            <p:sp>
              <p:nvSpPr>
                <p:cNvPr id="3490" name="Rectangle: Rounded Corners 3489">
                  <a:extLst>
                    <a:ext uri="{FF2B5EF4-FFF2-40B4-BE49-F238E27FC236}">
                      <a16:creationId xmlns:a16="http://schemas.microsoft.com/office/drawing/2014/main" id="{0C07362A-93FA-5E40-4E27-D687892AF54B}"/>
                    </a:ext>
                  </a:extLst>
                </p:cNvPr>
                <p:cNvSpPr/>
                <p:nvPr/>
              </p:nvSpPr>
              <p:spPr bwMode="auto">
                <a:xfrm>
                  <a:off x="9730911" y="1225216"/>
                  <a:ext cx="1581912" cy="974419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rPr>
                    <a:t>Application update</a:t>
                  </a: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3491" name="Group 3490">
                  <a:extLst>
                    <a:ext uri="{FF2B5EF4-FFF2-40B4-BE49-F238E27FC236}">
                      <a16:creationId xmlns:a16="http://schemas.microsoft.com/office/drawing/2014/main" id="{297C112B-676A-E48F-5DC3-74F39A8A1D9E}"/>
                    </a:ext>
                  </a:extLst>
                </p:cNvPr>
                <p:cNvGrpSpPr/>
                <p:nvPr/>
              </p:nvGrpSpPr>
              <p:grpSpPr>
                <a:xfrm>
                  <a:off x="10064667" y="1649785"/>
                  <a:ext cx="887413" cy="457200"/>
                  <a:chOff x="9601370" y="1727259"/>
                  <a:chExt cx="887413" cy="457200"/>
                </a:xfrm>
              </p:grpSpPr>
              <p:pic>
                <p:nvPicPr>
                  <p:cNvPr id="3492" name="Graphic 3491">
                    <a:extLst>
                      <a:ext uri="{FF2B5EF4-FFF2-40B4-BE49-F238E27FC236}">
                        <a16:creationId xmlns:a16="http://schemas.microsoft.com/office/drawing/2014/main" id="{96418585-06C4-8611-4AF9-F13AACCD60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10123023" y="1759725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3493" name="Graphic 3492">
                    <a:extLst>
                      <a:ext uri="{FF2B5EF4-FFF2-40B4-BE49-F238E27FC236}">
                        <a16:creationId xmlns:a16="http://schemas.microsoft.com/office/drawing/2014/main" id="{A8BCB180-FE27-131E-517B-761853E28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1370" y="1727259"/>
                    <a:ext cx="457200" cy="4572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3484" name="Straight Arrow Connector 3483">
                <a:extLst>
                  <a:ext uri="{FF2B5EF4-FFF2-40B4-BE49-F238E27FC236}">
                    <a16:creationId xmlns:a16="http://schemas.microsoft.com/office/drawing/2014/main" id="{71DB1F32-534B-99EF-5288-240BD2742A40}"/>
                  </a:ext>
                </a:extLst>
              </p:cNvPr>
              <p:cNvCxnSpPr>
                <a:cxnSpLocks/>
                <a:stCxn id="3490" idx="2"/>
                <a:endCxn id="3475" idx="0"/>
              </p:cNvCxnSpPr>
              <p:nvPr/>
            </p:nvCxnSpPr>
            <p:spPr>
              <a:xfrm>
                <a:off x="10365006" y="2199635"/>
                <a:ext cx="0" cy="131284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sp>
            <p:nvSpPr>
              <p:cNvPr id="3485" name="Flowchart: Connector 3484">
                <a:extLst>
                  <a:ext uri="{FF2B5EF4-FFF2-40B4-BE49-F238E27FC236}">
                    <a16:creationId xmlns:a16="http://schemas.microsoft.com/office/drawing/2014/main" id="{7D3D2BD1-23C1-E066-2368-C6AEBEC10F0C}"/>
                  </a:ext>
                </a:extLst>
              </p:cNvPr>
              <p:cNvSpPr/>
              <p:nvPr/>
            </p:nvSpPr>
            <p:spPr bwMode="auto">
              <a:xfrm>
                <a:off x="10475179" y="2877397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6</a:t>
                </a:r>
              </a:p>
            </p:txBody>
          </p:sp>
          <p:cxnSp>
            <p:nvCxnSpPr>
              <p:cNvPr id="3486" name="Straight Arrow Connector 3485">
                <a:extLst>
                  <a:ext uri="{FF2B5EF4-FFF2-40B4-BE49-F238E27FC236}">
                    <a16:creationId xmlns:a16="http://schemas.microsoft.com/office/drawing/2014/main" id="{D5291258-86BA-D3B0-DDC2-8E80C560A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3175" y="4092028"/>
                <a:ext cx="2364717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A1F30D"/>
                </a:solidFill>
                <a:prstDash val="dash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3487" name="TextBox 3486">
                <a:extLst>
                  <a:ext uri="{FF2B5EF4-FFF2-40B4-BE49-F238E27FC236}">
                    <a16:creationId xmlns:a16="http://schemas.microsoft.com/office/drawing/2014/main" id="{73A7546C-F226-024B-AF76-3A30A23790F3}"/>
                  </a:ext>
                </a:extLst>
              </p:cNvPr>
              <p:cNvSpPr txBox="1"/>
              <p:nvPr/>
            </p:nvSpPr>
            <p:spPr>
              <a:xfrm>
                <a:off x="7702114" y="4065006"/>
                <a:ext cx="1366838" cy="46974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"/>
                    <a:cs typeface="Segoe UI" pitchFamily="34" charset="0"/>
                  </a:defRPr>
                </a:lvl1pPr>
              </a:lstStyle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Flux captures the update on the Git repository</a:t>
                </a:r>
              </a:p>
            </p:txBody>
          </p:sp>
          <p:sp>
            <p:nvSpPr>
              <p:cNvPr id="3488" name="Flowchart: Connector 3487">
                <a:extLst>
                  <a:ext uri="{FF2B5EF4-FFF2-40B4-BE49-F238E27FC236}">
                    <a16:creationId xmlns:a16="http://schemas.microsoft.com/office/drawing/2014/main" id="{154ED3B8-9389-254A-834F-69BD59584DE1}"/>
                  </a:ext>
                </a:extLst>
              </p:cNvPr>
              <p:cNvSpPr/>
              <p:nvPr/>
            </p:nvSpPr>
            <p:spPr bwMode="auto">
              <a:xfrm>
                <a:off x="9078775" y="4196658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7</a:t>
                </a:r>
              </a:p>
            </p:txBody>
          </p:sp>
          <p:sp>
            <p:nvSpPr>
              <p:cNvPr id="3489" name="Flowchart: Connector 3488">
                <a:extLst>
                  <a:ext uri="{FF2B5EF4-FFF2-40B4-BE49-F238E27FC236}">
                    <a16:creationId xmlns:a16="http://schemas.microsoft.com/office/drawing/2014/main" id="{DD9A5BCA-219E-09C7-0781-0B1F801CFABF}"/>
                  </a:ext>
                </a:extLst>
              </p:cNvPr>
              <p:cNvSpPr/>
              <p:nvPr/>
            </p:nvSpPr>
            <p:spPr bwMode="auto">
              <a:xfrm>
                <a:off x="7167789" y="2414793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8</a:t>
                </a:r>
              </a:p>
            </p:txBody>
          </p:sp>
        </p:grpSp>
      </p:grpSp>
      <p:grpSp>
        <p:nvGrpSpPr>
          <p:cNvPr id="3498" name="Group 3497">
            <a:extLst>
              <a:ext uri="{FF2B5EF4-FFF2-40B4-BE49-F238E27FC236}">
                <a16:creationId xmlns:a16="http://schemas.microsoft.com/office/drawing/2014/main" id="{6EA08483-D3CA-1004-2D6B-68C84C769301}"/>
              </a:ext>
            </a:extLst>
          </p:cNvPr>
          <p:cNvGrpSpPr/>
          <p:nvPr/>
        </p:nvGrpSpPr>
        <p:grpSpPr>
          <a:xfrm>
            <a:off x="14017636" y="15834821"/>
            <a:ext cx="5477132" cy="4831987"/>
            <a:chOff x="5184468" y="1057401"/>
            <a:chExt cx="5477132" cy="4831987"/>
          </a:xfrm>
        </p:grpSpPr>
        <p:sp>
          <p:nvSpPr>
            <p:cNvPr id="3499" name="Rectangle: Rounded Corners 3498">
              <a:extLst>
                <a:ext uri="{FF2B5EF4-FFF2-40B4-BE49-F238E27FC236}">
                  <a16:creationId xmlns:a16="http://schemas.microsoft.com/office/drawing/2014/main" id="{3646E797-0EF0-C68C-5B31-5B2CB7257A4B}"/>
                </a:ext>
              </a:extLst>
            </p:cNvPr>
            <p:cNvSpPr/>
            <p:nvPr/>
          </p:nvSpPr>
          <p:spPr bwMode="auto">
            <a:xfrm>
              <a:off x="5184468" y="1057401"/>
              <a:ext cx="5372887" cy="1980568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pic>
          <p:nvPicPr>
            <p:cNvPr id="3500" name="Graphic 3499">
              <a:extLst>
                <a:ext uri="{FF2B5EF4-FFF2-40B4-BE49-F238E27FC236}">
                  <a16:creationId xmlns:a16="http://schemas.microsoft.com/office/drawing/2014/main" id="{C6BB10B1-166B-3839-6F77-9ABD7835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78508" y="1157634"/>
              <a:ext cx="517998" cy="517998"/>
            </a:xfrm>
            <a:prstGeom prst="rect">
              <a:avLst/>
            </a:prstGeom>
          </p:spPr>
        </p:pic>
        <p:sp>
          <p:nvSpPr>
            <p:cNvPr id="3501" name="Rectangle: Rounded Corners 3500">
              <a:extLst>
                <a:ext uri="{FF2B5EF4-FFF2-40B4-BE49-F238E27FC236}">
                  <a16:creationId xmlns:a16="http://schemas.microsoft.com/office/drawing/2014/main" id="{FDC0DA21-E083-BD59-3A4E-974E045F6953}"/>
                </a:ext>
              </a:extLst>
            </p:cNvPr>
            <p:cNvSpPr/>
            <p:nvPr/>
          </p:nvSpPr>
          <p:spPr bwMode="auto">
            <a:xfrm>
              <a:off x="5184468" y="3908820"/>
              <a:ext cx="5372887" cy="1980568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3502" name="Rectangle: Rounded Corners 3501">
              <a:extLst>
                <a:ext uri="{FF2B5EF4-FFF2-40B4-BE49-F238E27FC236}">
                  <a16:creationId xmlns:a16="http://schemas.microsoft.com/office/drawing/2014/main" id="{4EBE5C03-A731-4FD7-A7FE-37CB9F35B0A8}"/>
                </a:ext>
              </a:extLst>
            </p:cNvPr>
            <p:cNvSpPr/>
            <p:nvPr/>
          </p:nvSpPr>
          <p:spPr bwMode="auto">
            <a:xfrm>
              <a:off x="8699446" y="4773798"/>
              <a:ext cx="1463460" cy="76772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Guard</a:t>
              </a:r>
            </a:p>
          </p:txBody>
        </p:sp>
        <p:pic>
          <p:nvPicPr>
            <p:cNvPr id="3503" name="Picture 2">
              <a:extLst>
                <a:ext uri="{FF2B5EF4-FFF2-40B4-BE49-F238E27FC236}">
                  <a16:creationId xmlns:a16="http://schemas.microsoft.com/office/drawing/2014/main" id="{9A956109-9D43-EC09-1FEB-4D215DD16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751" y="5084736"/>
              <a:ext cx="30284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04" name="Group 3503">
              <a:extLst>
                <a:ext uri="{FF2B5EF4-FFF2-40B4-BE49-F238E27FC236}">
                  <a16:creationId xmlns:a16="http://schemas.microsoft.com/office/drawing/2014/main" id="{2873CCBC-7DE8-78FE-8F47-EC1ABF290124}"/>
                </a:ext>
              </a:extLst>
            </p:cNvPr>
            <p:cNvGrpSpPr/>
            <p:nvPr/>
          </p:nvGrpSpPr>
          <p:grpSpPr>
            <a:xfrm>
              <a:off x="5578925" y="4773797"/>
              <a:ext cx="1463460" cy="767721"/>
              <a:chOff x="5578925" y="4773797"/>
              <a:chExt cx="1463460" cy="767721"/>
            </a:xfrm>
          </p:grpSpPr>
          <p:sp>
            <p:nvSpPr>
              <p:cNvPr id="3530" name="Rectangle: Rounded Corners 3529">
                <a:extLst>
                  <a:ext uri="{FF2B5EF4-FFF2-40B4-BE49-F238E27FC236}">
                    <a16:creationId xmlns:a16="http://schemas.microsoft.com/office/drawing/2014/main" id="{FACF3626-7B5B-9299-1061-0EDF3CDF6889}"/>
                  </a:ext>
                </a:extLst>
              </p:cNvPr>
              <p:cNvSpPr/>
              <p:nvPr/>
            </p:nvSpPr>
            <p:spPr bwMode="auto">
              <a:xfrm>
                <a:off x="5578925" y="4773797"/>
                <a:ext cx="1463460" cy="76772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3531" name="Graphic 3530">
                <a:extLst>
                  <a:ext uri="{FF2B5EF4-FFF2-40B4-BE49-F238E27FC236}">
                    <a16:creationId xmlns:a16="http://schemas.microsoft.com/office/drawing/2014/main" id="{5211C26B-A983-6DE8-1A04-10279670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6127286" y="5098141"/>
                <a:ext cx="366737" cy="352355"/>
              </a:xfrm>
              <a:prstGeom prst="rect">
                <a:avLst/>
              </a:prstGeom>
            </p:spPr>
          </p:pic>
        </p:grpSp>
        <p:cxnSp>
          <p:nvCxnSpPr>
            <p:cNvPr id="3505" name="Straight Arrow Connector 3504">
              <a:extLst>
                <a:ext uri="{FF2B5EF4-FFF2-40B4-BE49-F238E27FC236}">
                  <a16:creationId xmlns:a16="http://schemas.microsoft.com/office/drawing/2014/main" id="{501462E0-35C7-3E0E-E9B8-BF4BD890B857}"/>
                </a:ext>
              </a:extLst>
            </p:cNvPr>
            <p:cNvCxnSpPr>
              <a:cxnSpLocks/>
            </p:cNvCxnSpPr>
            <p:nvPr/>
          </p:nvCxnSpPr>
          <p:spPr>
            <a:xfrm>
              <a:off x="7042385" y="4899104"/>
              <a:ext cx="1657061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506" name="Straight Arrow Connector 3505">
              <a:extLst>
                <a:ext uri="{FF2B5EF4-FFF2-40B4-BE49-F238E27FC236}">
                  <a16:creationId xmlns:a16="http://schemas.microsoft.com/office/drawing/2014/main" id="{C19E7121-0F61-4851-BD92-5E596B4EC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2384" y="5397294"/>
              <a:ext cx="1657061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3507" name="TextBox 3506">
              <a:extLst>
                <a:ext uri="{FF2B5EF4-FFF2-40B4-BE49-F238E27FC236}">
                  <a16:creationId xmlns:a16="http://schemas.microsoft.com/office/drawing/2014/main" id="{1B6F8DE9-AD45-C728-69FE-AE385E795356}"/>
                </a:ext>
              </a:extLst>
            </p:cNvPr>
            <p:cNvSpPr txBox="1"/>
            <p:nvPr/>
          </p:nvSpPr>
          <p:spPr>
            <a:xfrm>
              <a:off x="7375634" y="5481800"/>
              <a:ext cx="990557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allowed/denied</a:t>
              </a:r>
            </a:p>
          </p:txBody>
        </p:sp>
        <p:sp>
          <p:nvSpPr>
            <p:cNvPr id="3508" name="TextBox 3507">
              <a:extLst>
                <a:ext uri="{FF2B5EF4-FFF2-40B4-BE49-F238E27FC236}">
                  <a16:creationId xmlns:a16="http://schemas.microsoft.com/office/drawing/2014/main" id="{A9596D03-D49A-D629-27BF-C14588E2FD8E}"/>
                </a:ext>
              </a:extLst>
            </p:cNvPr>
            <p:cNvSpPr txBox="1"/>
            <p:nvPr/>
          </p:nvSpPr>
          <p:spPr>
            <a:xfrm>
              <a:off x="7318928" y="4412096"/>
              <a:ext cx="1103971" cy="4154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TokenAccessReview</a:t>
              </a:r>
              <a:b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</a:b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endParaRPr>
            </a:p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SubjectAccessReview</a:t>
              </a: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endParaRPr>
            </a:p>
          </p:txBody>
        </p:sp>
        <p:sp>
          <p:nvSpPr>
            <p:cNvPr id="3509" name="Flowchart: Connector 3508">
              <a:extLst>
                <a:ext uri="{FF2B5EF4-FFF2-40B4-BE49-F238E27FC236}">
                  <a16:creationId xmlns:a16="http://schemas.microsoft.com/office/drawing/2014/main" id="{A6488923-FA86-4E5F-A1C7-F4EE6B65CBBE}"/>
                </a:ext>
              </a:extLst>
            </p:cNvPr>
            <p:cNvSpPr/>
            <p:nvPr/>
          </p:nvSpPr>
          <p:spPr bwMode="auto">
            <a:xfrm>
              <a:off x="7133771" y="5520161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5</a:t>
              </a:r>
            </a:p>
          </p:txBody>
        </p:sp>
        <p:sp>
          <p:nvSpPr>
            <p:cNvPr id="3510" name="Flowchart: Connector 3509">
              <a:extLst>
                <a:ext uri="{FF2B5EF4-FFF2-40B4-BE49-F238E27FC236}">
                  <a16:creationId xmlns:a16="http://schemas.microsoft.com/office/drawing/2014/main" id="{2C12CB18-F95B-33D9-2EE2-AA18F5C190AC}"/>
                </a:ext>
              </a:extLst>
            </p:cNvPr>
            <p:cNvSpPr/>
            <p:nvPr/>
          </p:nvSpPr>
          <p:spPr bwMode="auto">
            <a:xfrm>
              <a:off x="6996611" y="444464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3511" name="Graphic 3510">
              <a:extLst>
                <a:ext uri="{FF2B5EF4-FFF2-40B4-BE49-F238E27FC236}">
                  <a16:creationId xmlns:a16="http://schemas.microsoft.com/office/drawing/2014/main" id="{E127C934-B80A-2DBC-4495-A053DF08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57308" y="3975549"/>
              <a:ext cx="365760" cy="365760"/>
            </a:xfrm>
            <a:prstGeom prst="rect">
              <a:avLst/>
            </a:prstGeom>
          </p:spPr>
        </p:pic>
        <p:sp>
          <p:nvSpPr>
            <p:cNvPr id="3512" name="Rectangle 3511">
              <a:extLst>
                <a:ext uri="{FF2B5EF4-FFF2-40B4-BE49-F238E27FC236}">
                  <a16:creationId xmlns:a16="http://schemas.microsoft.com/office/drawing/2014/main" id="{06C00DD7-9975-161C-52A8-2709A580EEF7}"/>
                </a:ext>
              </a:extLst>
            </p:cNvPr>
            <p:cNvSpPr/>
            <p:nvPr/>
          </p:nvSpPr>
          <p:spPr>
            <a:xfrm>
              <a:off x="6657321" y="3466137"/>
              <a:ext cx="1061079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kubectl get pods</a:t>
              </a:r>
            </a:p>
          </p:txBody>
        </p:sp>
        <p:sp>
          <p:nvSpPr>
            <p:cNvPr id="3513" name="Rectangle 3512">
              <a:extLst>
                <a:ext uri="{FF2B5EF4-FFF2-40B4-BE49-F238E27FC236}">
                  <a16:creationId xmlns:a16="http://schemas.microsoft.com/office/drawing/2014/main" id="{8589216F-CE39-D3ED-B25B-59ACAEDB5390}"/>
                </a:ext>
              </a:extLst>
            </p:cNvPr>
            <p:cNvSpPr/>
            <p:nvPr/>
          </p:nvSpPr>
          <p:spPr>
            <a:xfrm>
              <a:off x="5244407" y="3459957"/>
              <a:ext cx="98556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If allowed, </a:t>
              </a:r>
              <a:b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return list of pods</a:t>
              </a:r>
            </a:p>
          </p:txBody>
        </p:sp>
        <p:sp>
          <p:nvSpPr>
            <p:cNvPr id="3514" name="Flowchart: Connector 3513">
              <a:extLst>
                <a:ext uri="{FF2B5EF4-FFF2-40B4-BE49-F238E27FC236}">
                  <a16:creationId xmlns:a16="http://schemas.microsoft.com/office/drawing/2014/main" id="{FADC08A8-6EC8-9C80-5326-90865944A3B2}"/>
                </a:ext>
              </a:extLst>
            </p:cNvPr>
            <p:cNvSpPr/>
            <p:nvPr/>
          </p:nvSpPr>
          <p:spPr bwMode="auto">
            <a:xfrm>
              <a:off x="7048623" y="312653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3515" name="Flowchart: Connector 3514">
              <a:extLst>
                <a:ext uri="{FF2B5EF4-FFF2-40B4-BE49-F238E27FC236}">
                  <a16:creationId xmlns:a16="http://schemas.microsoft.com/office/drawing/2014/main" id="{61EA3DD0-CE0D-F193-DA6B-63EE5AFA50E0}"/>
                </a:ext>
              </a:extLst>
            </p:cNvPr>
            <p:cNvSpPr/>
            <p:nvPr/>
          </p:nvSpPr>
          <p:spPr bwMode="auto">
            <a:xfrm>
              <a:off x="5600030" y="312896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6</a:t>
              </a:r>
            </a:p>
          </p:txBody>
        </p:sp>
        <p:grpSp>
          <p:nvGrpSpPr>
            <p:cNvPr id="3516" name="Group 3515">
              <a:extLst>
                <a:ext uri="{FF2B5EF4-FFF2-40B4-BE49-F238E27FC236}">
                  <a16:creationId xmlns:a16="http://schemas.microsoft.com/office/drawing/2014/main" id="{ACDEDBAD-6EEB-B192-218F-1272663A6655}"/>
                </a:ext>
              </a:extLst>
            </p:cNvPr>
            <p:cNvGrpSpPr/>
            <p:nvPr/>
          </p:nvGrpSpPr>
          <p:grpSpPr>
            <a:xfrm>
              <a:off x="6893840" y="1270918"/>
              <a:ext cx="1954141" cy="1502417"/>
              <a:chOff x="6678523" y="1434007"/>
              <a:chExt cx="1954141" cy="1502417"/>
            </a:xfrm>
          </p:grpSpPr>
          <p:grpSp>
            <p:nvGrpSpPr>
              <p:cNvPr id="3525" name="Group 3524">
                <a:extLst>
                  <a:ext uri="{FF2B5EF4-FFF2-40B4-BE49-F238E27FC236}">
                    <a16:creationId xmlns:a16="http://schemas.microsoft.com/office/drawing/2014/main" id="{0BBAFB74-1830-55A0-5736-14A52DEEEB5D}"/>
                  </a:ext>
                </a:extLst>
              </p:cNvPr>
              <p:cNvGrpSpPr/>
              <p:nvPr/>
            </p:nvGrpSpPr>
            <p:grpSpPr>
              <a:xfrm>
                <a:off x="6678523" y="1434007"/>
                <a:ext cx="1954141" cy="1502417"/>
                <a:chOff x="606179" y="4773797"/>
                <a:chExt cx="1954141" cy="1502417"/>
              </a:xfrm>
            </p:grpSpPr>
            <p:sp>
              <p:nvSpPr>
                <p:cNvPr id="3528" name="Rectangle: Rounded Corners 3527">
                  <a:extLst>
                    <a:ext uri="{FF2B5EF4-FFF2-40B4-BE49-F238E27FC236}">
                      <a16:creationId xmlns:a16="http://schemas.microsoft.com/office/drawing/2014/main" id="{889EACD5-D128-FC42-2BA1-835B893CACD9}"/>
                    </a:ext>
                  </a:extLst>
                </p:cNvPr>
                <p:cNvSpPr/>
                <p:nvPr/>
              </p:nvSpPr>
              <p:spPr bwMode="auto">
                <a:xfrm>
                  <a:off x="606179" y="4773797"/>
                  <a:ext cx="1954141" cy="150241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cs typeface="Segoe UI" pitchFamily="34" charset="0"/>
                    </a:rPr>
                    <a:t>Microsoft Entra Identity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cs typeface="Segoe UI" pitchFamily="34" charset="0"/>
                    </a:rPr>
                    <a:t>(User Account/Service Principal)</a:t>
                  </a:r>
                </a:p>
                <a:p>
                  <a:pPr marL="0" marR="0" lvl="0" indent="0" algn="ctr" defTabSz="91434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endParaRPr>
                </a:p>
              </p:txBody>
            </p:sp>
            <p:pic>
              <p:nvPicPr>
                <p:cNvPr id="3529" name="Graphic 3528">
                  <a:extLst>
                    <a:ext uri="{FF2B5EF4-FFF2-40B4-BE49-F238E27FC236}">
                      <a16:creationId xmlns:a16="http://schemas.microsoft.com/office/drawing/2014/main" id="{890F7F39-189A-9794-5FFF-40A40CA641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0369" y="5214414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3526" name="Rectangle: Rounded Corners 3525">
                <a:extLst>
                  <a:ext uri="{FF2B5EF4-FFF2-40B4-BE49-F238E27FC236}">
                    <a16:creationId xmlns:a16="http://schemas.microsoft.com/office/drawing/2014/main" id="{E690850F-B168-2AED-7FAD-FB04922495C2}"/>
                  </a:ext>
                </a:extLst>
              </p:cNvPr>
              <p:cNvSpPr/>
              <p:nvPr/>
            </p:nvSpPr>
            <p:spPr bwMode="auto">
              <a:xfrm>
                <a:off x="6935901" y="2334467"/>
                <a:ext cx="1439384" cy="408385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Owner</a:t>
                </a: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 role </a:t>
                </a:r>
              </a:p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assignment in Azure</a:t>
                </a:r>
              </a:p>
            </p:txBody>
          </p:sp>
          <p:cxnSp>
            <p:nvCxnSpPr>
              <p:cNvPr id="3527" name="Connector: Elbow 3526">
                <a:extLst>
                  <a:ext uri="{FF2B5EF4-FFF2-40B4-BE49-F238E27FC236}">
                    <a16:creationId xmlns:a16="http://schemas.microsoft.com/office/drawing/2014/main" id="{560CEA80-0326-1267-6861-E8F1118A96E9}"/>
                  </a:ext>
                </a:extLst>
              </p:cNvPr>
              <p:cNvCxnSpPr>
                <a:endCxn id="3526" idx="3"/>
              </p:cNvCxnSpPr>
              <p:nvPr/>
            </p:nvCxnSpPr>
            <p:spPr>
              <a:xfrm>
                <a:off x="7838473" y="2052708"/>
                <a:ext cx="536812" cy="485952"/>
              </a:xfrm>
              <a:prstGeom prst="bentConnector3">
                <a:avLst>
                  <a:gd name="adj1" fmla="val 126687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</p:grpSp>
        <p:cxnSp>
          <p:nvCxnSpPr>
            <p:cNvPr id="3517" name="Connector: Elbow 3516">
              <a:extLst>
                <a:ext uri="{FF2B5EF4-FFF2-40B4-BE49-F238E27FC236}">
                  <a16:creationId xmlns:a16="http://schemas.microsoft.com/office/drawing/2014/main" id="{BAFD3D7A-CF0D-9394-6B0B-0537CD1BE7A5}"/>
                </a:ext>
              </a:extLst>
            </p:cNvPr>
            <p:cNvCxnSpPr>
              <a:cxnSpLocks/>
              <a:stCxn id="3528" idx="1"/>
            </p:cNvCxnSpPr>
            <p:nvPr/>
          </p:nvCxnSpPr>
          <p:spPr>
            <a:xfrm rot="10800000" flipV="1">
              <a:off x="6635780" y="2022127"/>
              <a:ext cx="258061" cy="2751670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518" name="Connector: Elbow 3517">
              <a:extLst>
                <a:ext uri="{FF2B5EF4-FFF2-40B4-BE49-F238E27FC236}">
                  <a16:creationId xmlns:a16="http://schemas.microsoft.com/office/drawing/2014/main" id="{20D1E8AA-FB13-9B4B-3022-879DE4C823DA}"/>
                </a:ext>
              </a:extLst>
            </p:cNvPr>
            <p:cNvCxnSpPr>
              <a:cxnSpLocks/>
              <a:stCxn id="3530" idx="0"/>
            </p:cNvCxnSpPr>
            <p:nvPr/>
          </p:nvCxnSpPr>
          <p:spPr>
            <a:xfrm rot="5400000" flipH="1" flipV="1">
              <a:off x="5160880" y="3040838"/>
              <a:ext cx="2882734" cy="583184"/>
            </a:xfrm>
            <a:prstGeom prst="bentConnector3">
              <a:avLst>
                <a:gd name="adj1" fmla="val 99906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519" name="Straight Arrow Connector 3518">
              <a:extLst>
                <a:ext uri="{FF2B5EF4-FFF2-40B4-BE49-F238E27FC236}">
                  <a16:creationId xmlns:a16="http://schemas.microsoft.com/office/drawing/2014/main" id="{26569825-2B84-2A7C-7305-A58129D0F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205" y="3045965"/>
              <a:ext cx="0" cy="173582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520" name="Straight Arrow Connector 3519">
              <a:extLst>
                <a:ext uri="{FF2B5EF4-FFF2-40B4-BE49-F238E27FC236}">
                  <a16:creationId xmlns:a16="http://schemas.microsoft.com/office/drawing/2014/main" id="{E53E7508-17A5-F7FE-EB4F-1B84803791CE}"/>
                </a:ext>
              </a:extLst>
            </p:cNvPr>
            <p:cNvCxnSpPr>
              <a:cxnSpLocks/>
            </p:cNvCxnSpPr>
            <p:nvPr/>
          </p:nvCxnSpPr>
          <p:spPr>
            <a:xfrm>
              <a:off x="9699145" y="3045965"/>
              <a:ext cx="0" cy="173582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3521" name="Rectangle 3520">
              <a:extLst>
                <a:ext uri="{FF2B5EF4-FFF2-40B4-BE49-F238E27FC236}">
                  <a16:creationId xmlns:a16="http://schemas.microsoft.com/office/drawing/2014/main" id="{10CAD8EF-435C-0795-A652-CAF6F2825EE1}"/>
                </a:ext>
              </a:extLst>
            </p:cNvPr>
            <p:cNvSpPr/>
            <p:nvPr/>
          </p:nvSpPr>
          <p:spPr>
            <a:xfrm>
              <a:off x="9664211" y="3459957"/>
              <a:ext cx="997389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allowed/denied</a:t>
              </a:r>
            </a:p>
          </p:txBody>
        </p:sp>
        <p:sp>
          <p:nvSpPr>
            <p:cNvPr id="3522" name="Rectangle 3521">
              <a:extLst>
                <a:ext uri="{FF2B5EF4-FFF2-40B4-BE49-F238E27FC236}">
                  <a16:creationId xmlns:a16="http://schemas.microsoft.com/office/drawing/2014/main" id="{D7CE8708-553D-6BE3-F392-A6057143ED85}"/>
                </a:ext>
              </a:extLst>
            </p:cNvPr>
            <p:cNvSpPr/>
            <p:nvPr/>
          </p:nvSpPr>
          <p:spPr>
            <a:xfrm>
              <a:off x="8334130" y="3459957"/>
              <a:ext cx="829073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checkAccess</a:t>
              </a: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endParaRPr>
            </a:p>
          </p:txBody>
        </p:sp>
        <p:sp>
          <p:nvSpPr>
            <p:cNvPr id="3523" name="Flowchart: Connector 3522">
              <a:extLst>
                <a:ext uri="{FF2B5EF4-FFF2-40B4-BE49-F238E27FC236}">
                  <a16:creationId xmlns:a16="http://schemas.microsoft.com/office/drawing/2014/main" id="{44A06E6D-B597-2789-390D-EB11DD9F3391}"/>
                </a:ext>
              </a:extLst>
            </p:cNvPr>
            <p:cNvSpPr/>
            <p:nvPr/>
          </p:nvSpPr>
          <p:spPr bwMode="auto">
            <a:xfrm>
              <a:off x="8611506" y="312653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</a:p>
          </p:txBody>
        </p:sp>
        <p:sp>
          <p:nvSpPr>
            <p:cNvPr id="3524" name="Flowchart: Connector 3523">
              <a:extLst>
                <a:ext uri="{FF2B5EF4-FFF2-40B4-BE49-F238E27FC236}">
                  <a16:creationId xmlns:a16="http://schemas.microsoft.com/office/drawing/2014/main" id="{96F43055-60D5-95A4-015C-547DAE88C256}"/>
                </a:ext>
              </a:extLst>
            </p:cNvPr>
            <p:cNvSpPr/>
            <p:nvPr/>
          </p:nvSpPr>
          <p:spPr bwMode="auto">
            <a:xfrm>
              <a:off x="10025745" y="3134733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</p:grpSp>
      <p:grpSp>
        <p:nvGrpSpPr>
          <p:cNvPr id="3532" name="Group 3531">
            <a:extLst>
              <a:ext uri="{FF2B5EF4-FFF2-40B4-BE49-F238E27FC236}">
                <a16:creationId xmlns:a16="http://schemas.microsoft.com/office/drawing/2014/main" id="{E8DCCA95-BFEB-8B58-AC05-9E425D0F843E}"/>
              </a:ext>
            </a:extLst>
          </p:cNvPr>
          <p:cNvGrpSpPr/>
          <p:nvPr/>
        </p:nvGrpSpPr>
        <p:grpSpPr>
          <a:xfrm>
            <a:off x="22183391" y="15749023"/>
            <a:ext cx="9875520" cy="5020056"/>
            <a:chOff x="886233" y="956211"/>
            <a:chExt cx="11061748" cy="5782004"/>
          </a:xfrm>
        </p:grpSpPr>
        <p:sp>
          <p:nvSpPr>
            <p:cNvPr id="3533" name="Rectangle: Rounded Corners 3532">
              <a:extLst>
                <a:ext uri="{FF2B5EF4-FFF2-40B4-BE49-F238E27FC236}">
                  <a16:creationId xmlns:a16="http://schemas.microsoft.com/office/drawing/2014/main" id="{C3B0D0D5-6DB7-E940-BDC4-CFDD78A8B975}"/>
                </a:ext>
              </a:extLst>
            </p:cNvPr>
            <p:cNvSpPr/>
            <p:nvPr/>
          </p:nvSpPr>
          <p:spPr bwMode="auto">
            <a:xfrm>
              <a:off x="3819758" y="2531280"/>
              <a:ext cx="8128223" cy="4206935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3534" name="Rectangle: Rounded Corners 3533">
              <a:extLst>
                <a:ext uri="{FF2B5EF4-FFF2-40B4-BE49-F238E27FC236}">
                  <a16:creationId xmlns:a16="http://schemas.microsoft.com/office/drawing/2014/main" id="{8AB58BB4-75FE-B27C-CD09-C6EF50DE818F}"/>
                </a:ext>
              </a:extLst>
            </p:cNvPr>
            <p:cNvSpPr/>
            <p:nvPr/>
          </p:nvSpPr>
          <p:spPr bwMode="auto">
            <a:xfrm>
              <a:off x="4738214" y="2924954"/>
              <a:ext cx="3671592" cy="114298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Kubernetes resources</a:t>
              </a:r>
            </a:p>
          </p:txBody>
        </p:sp>
        <p:sp>
          <p:nvSpPr>
            <p:cNvPr id="3535" name="Rectangle: Rounded Corners 3534">
              <a:extLst>
                <a:ext uri="{FF2B5EF4-FFF2-40B4-BE49-F238E27FC236}">
                  <a16:creationId xmlns:a16="http://schemas.microsoft.com/office/drawing/2014/main" id="{A3C3195A-FD89-90AE-0A9E-99E08CAECC4C}"/>
                </a:ext>
              </a:extLst>
            </p:cNvPr>
            <p:cNvSpPr/>
            <p:nvPr/>
          </p:nvSpPr>
          <p:spPr bwMode="auto">
            <a:xfrm>
              <a:off x="8934859" y="2924954"/>
              <a:ext cx="1341427" cy="114298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CRDs</a:t>
              </a:r>
            </a:p>
          </p:txBody>
        </p:sp>
        <p:grpSp>
          <p:nvGrpSpPr>
            <p:cNvPr id="3536" name="Group 3535">
              <a:extLst>
                <a:ext uri="{FF2B5EF4-FFF2-40B4-BE49-F238E27FC236}">
                  <a16:creationId xmlns:a16="http://schemas.microsoft.com/office/drawing/2014/main" id="{F939462A-AF6D-B306-4986-69A984E03832}"/>
                </a:ext>
              </a:extLst>
            </p:cNvPr>
            <p:cNvGrpSpPr/>
            <p:nvPr/>
          </p:nvGrpSpPr>
          <p:grpSpPr>
            <a:xfrm>
              <a:off x="4157852" y="5521356"/>
              <a:ext cx="1804338" cy="514055"/>
              <a:chOff x="5128978" y="5276216"/>
              <a:chExt cx="1804338" cy="514055"/>
            </a:xfrm>
          </p:grpSpPr>
          <p:sp>
            <p:nvSpPr>
              <p:cNvPr id="3581" name="Rectangle: Rounded Corners 3580">
                <a:extLst>
                  <a:ext uri="{FF2B5EF4-FFF2-40B4-BE49-F238E27FC236}">
                    <a16:creationId xmlns:a16="http://schemas.microsoft.com/office/drawing/2014/main" id="{282D7A0D-07B5-D95B-8218-7E28BDF2A325}"/>
                  </a:ext>
                </a:extLst>
              </p:cNvPr>
              <p:cNvSpPr/>
              <p:nvPr/>
            </p:nvSpPr>
            <p:spPr bwMode="auto">
              <a:xfrm>
                <a:off x="5128978" y="5276216"/>
                <a:ext cx="1804338" cy="51405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Kubernetes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3582" name="Graphic 3581">
                <a:extLst>
                  <a:ext uri="{FF2B5EF4-FFF2-40B4-BE49-F238E27FC236}">
                    <a16:creationId xmlns:a16="http://schemas.microsoft.com/office/drawing/2014/main" id="{DCAC7346-C159-1F56-43F5-1302F38A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01080" y="5378123"/>
                <a:ext cx="329737" cy="320040"/>
              </a:xfrm>
              <a:prstGeom prst="rect">
                <a:avLst/>
              </a:prstGeom>
            </p:spPr>
          </p:pic>
        </p:grpSp>
        <p:grpSp>
          <p:nvGrpSpPr>
            <p:cNvPr id="3537" name="Group 3536">
              <a:extLst>
                <a:ext uri="{FF2B5EF4-FFF2-40B4-BE49-F238E27FC236}">
                  <a16:creationId xmlns:a16="http://schemas.microsoft.com/office/drawing/2014/main" id="{7A9ED3E1-0513-5DAC-1DD9-36DDD1DFEA81}"/>
                </a:ext>
              </a:extLst>
            </p:cNvPr>
            <p:cNvGrpSpPr/>
            <p:nvPr/>
          </p:nvGrpSpPr>
          <p:grpSpPr>
            <a:xfrm>
              <a:off x="6919785" y="5181201"/>
              <a:ext cx="1913651" cy="1194363"/>
              <a:chOff x="7480492" y="4595908"/>
              <a:chExt cx="1913651" cy="1194363"/>
            </a:xfrm>
          </p:grpSpPr>
          <p:sp>
            <p:nvSpPr>
              <p:cNvPr id="3578" name="Rectangle: Rounded Corners 3577">
                <a:extLst>
                  <a:ext uri="{FF2B5EF4-FFF2-40B4-BE49-F238E27FC236}">
                    <a16:creationId xmlns:a16="http://schemas.microsoft.com/office/drawing/2014/main" id="{6B17B052-1BAF-29F2-F0AF-C461E256675A}"/>
                  </a:ext>
                </a:extLst>
              </p:cNvPr>
              <p:cNvSpPr/>
              <p:nvPr/>
            </p:nvSpPr>
            <p:spPr bwMode="auto">
              <a:xfrm>
                <a:off x="7480492" y="4595908"/>
                <a:ext cx="1913651" cy="119436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Gatekeeper</a:t>
                </a:r>
              </a:p>
            </p:txBody>
          </p:sp>
          <p:sp>
            <p:nvSpPr>
              <p:cNvPr id="3579" name="Rectangle: Rounded Corners 3578">
                <a:extLst>
                  <a:ext uri="{FF2B5EF4-FFF2-40B4-BE49-F238E27FC236}">
                    <a16:creationId xmlns:a16="http://schemas.microsoft.com/office/drawing/2014/main" id="{1D899A35-BC87-AEF5-A645-BFA0E0EAE146}"/>
                  </a:ext>
                </a:extLst>
              </p:cNvPr>
              <p:cNvSpPr/>
              <p:nvPr/>
            </p:nvSpPr>
            <p:spPr bwMode="auto">
              <a:xfrm>
                <a:off x="7582319" y="4966448"/>
                <a:ext cx="1710000" cy="731716"/>
              </a:xfrm>
              <a:prstGeom prst="roundRect">
                <a:avLst>
                  <a:gd name="adj" fmla="val 4645"/>
                </a:avLst>
              </a:prstGeom>
              <a:solidFill>
                <a:srgbClr val="EBEBEB">
                  <a:lumMod val="1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Open Policy Agent (OPA)</a:t>
                </a:r>
              </a:p>
            </p:txBody>
          </p:sp>
          <p:pic>
            <p:nvPicPr>
              <p:cNvPr id="3580" name="Picture 3579" descr="Icon&#10;&#10;Description automatically generated">
                <a:extLst>
                  <a:ext uri="{FF2B5EF4-FFF2-40B4-BE49-F238E27FC236}">
                    <a16:creationId xmlns:a16="http://schemas.microsoft.com/office/drawing/2014/main" id="{CB5CA4FC-7BC4-A751-E519-82A2F6C63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66655" y="5276216"/>
                <a:ext cx="341327" cy="341327"/>
              </a:xfrm>
              <a:prstGeom prst="rect">
                <a:avLst/>
              </a:prstGeom>
            </p:spPr>
          </p:pic>
        </p:grpSp>
        <p:cxnSp>
          <p:nvCxnSpPr>
            <p:cNvPr id="3538" name="Connector: Elbow 3537">
              <a:extLst>
                <a:ext uri="{FF2B5EF4-FFF2-40B4-BE49-F238E27FC236}">
                  <a16:creationId xmlns:a16="http://schemas.microsoft.com/office/drawing/2014/main" id="{BD5F9FD5-19D6-0A4F-A46C-3A40C2ED37B5}"/>
                </a:ext>
              </a:extLst>
            </p:cNvPr>
            <p:cNvCxnSpPr>
              <a:cxnSpLocks/>
              <a:stCxn id="3578" idx="0"/>
              <a:endCxn id="3581" idx="0"/>
            </p:cNvCxnSpPr>
            <p:nvPr/>
          </p:nvCxnSpPr>
          <p:spPr>
            <a:xfrm rot="16200000" flipH="1" flipV="1">
              <a:off x="6298238" y="3942983"/>
              <a:ext cx="340155" cy="2816590"/>
            </a:xfrm>
            <a:prstGeom prst="bentConnector3">
              <a:avLst>
                <a:gd name="adj1" fmla="val -67205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39" name="Flowchart: Connector 3538">
              <a:extLst>
                <a:ext uri="{FF2B5EF4-FFF2-40B4-BE49-F238E27FC236}">
                  <a16:creationId xmlns:a16="http://schemas.microsoft.com/office/drawing/2014/main" id="{750583C0-9CB6-2C3A-462D-1B69FB14F769}"/>
                </a:ext>
              </a:extLst>
            </p:cNvPr>
            <p:cNvSpPr/>
            <p:nvPr/>
          </p:nvSpPr>
          <p:spPr bwMode="auto">
            <a:xfrm>
              <a:off x="6369559" y="5013654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3540" name="Rectangle 3539">
              <a:extLst>
                <a:ext uri="{FF2B5EF4-FFF2-40B4-BE49-F238E27FC236}">
                  <a16:creationId xmlns:a16="http://schemas.microsoft.com/office/drawing/2014/main" id="{A4CAF0C7-012D-0687-2E71-0E987ECB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89058" y="4946898"/>
              <a:ext cx="1272657" cy="389940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AdmissionReview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request</a:t>
              </a:r>
            </a:p>
          </p:txBody>
        </p:sp>
        <p:sp>
          <p:nvSpPr>
            <p:cNvPr id="3541" name="Rectangle 3540">
              <a:extLst>
                <a:ext uri="{FF2B5EF4-FFF2-40B4-BE49-F238E27FC236}">
                  <a16:creationId xmlns:a16="http://schemas.microsoft.com/office/drawing/2014/main" id="{FBA79CBD-1A2D-701B-859B-4F1B19200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19321" y="6199145"/>
              <a:ext cx="171461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AdmissionReview</a:t>
              </a:r>
              <a: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response</a:t>
              </a:r>
              <a:b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allowed: false</a:t>
              </a:r>
            </a:p>
          </p:txBody>
        </p:sp>
        <p:cxnSp>
          <p:nvCxnSpPr>
            <p:cNvPr id="3542" name="Connector: Elbow 3541">
              <a:extLst>
                <a:ext uri="{FF2B5EF4-FFF2-40B4-BE49-F238E27FC236}">
                  <a16:creationId xmlns:a16="http://schemas.microsoft.com/office/drawing/2014/main" id="{39C315FA-9AAD-D457-1E6F-3124E88F6F01}"/>
                </a:ext>
              </a:extLst>
            </p:cNvPr>
            <p:cNvCxnSpPr>
              <a:cxnSpLocks/>
              <a:stCxn id="3578" idx="2"/>
              <a:endCxn id="3581" idx="2"/>
            </p:cNvCxnSpPr>
            <p:nvPr/>
          </p:nvCxnSpPr>
          <p:spPr>
            <a:xfrm rot="5400000" flipH="1">
              <a:off x="6298239" y="4797193"/>
              <a:ext cx="340153" cy="2816590"/>
            </a:xfrm>
            <a:prstGeom prst="bentConnector3">
              <a:avLst>
                <a:gd name="adj1" fmla="val -67205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43" name="Flowchart: Connector 3542">
              <a:extLst>
                <a:ext uri="{FF2B5EF4-FFF2-40B4-BE49-F238E27FC236}">
                  <a16:creationId xmlns:a16="http://schemas.microsoft.com/office/drawing/2014/main" id="{35F10B2F-B0C5-6CD4-19FE-9472CE868AB8}"/>
                </a:ext>
              </a:extLst>
            </p:cNvPr>
            <p:cNvSpPr/>
            <p:nvPr/>
          </p:nvSpPr>
          <p:spPr bwMode="auto">
            <a:xfrm>
              <a:off x="6506719" y="6231262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</a:p>
          </p:txBody>
        </p:sp>
        <p:sp>
          <p:nvSpPr>
            <p:cNvPr id="3544" name="Rectangle: Rounded Corners 3543">
              <a:extLst>
                <a:ext uri="{FF2B5EF4-FFF2-40B4-BE49-F238E27FC236}">
                  <a16:creationId xmlns:a16="http://schemas.microsoft.com/office/drawing/2014/main" id="{935D76DD-FDC3-767B-3AFE-7067F66640B3}"/>
                </a:ext>
              </a:extLst>
            </p:cNvPr>
            <p:cNvSpPr/>
            <p:nvPr/>
          </p:nvSpPr>
          <p:spPr bwMode="auto">
            <a:xfrm>
              <a:off x="9791032" y="551811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azure-policy-addon</a:t>
              </a:r>
            </a:p>
          </p:txBody>
        </p:sp>
        <p:cxnSp>
          <p:nvCxnSpPr>
            <p:cNvPr id="3545" name="Straight Arrow Connector 3544">
              <a:extLst>
                <a:ext uri="{FF2B5EF4-FFF2-40B4-BE49-F238E27FC236}">
                  <a16:creationId xmlns:a16="http://schemas.microsoft.com/office/drawing/2014/main" id="{869A8528-32F4-4240-AAE8-5D349835360B}"/>
                </a:ext>
              </a:extLst>
            </p:cNvPr>
            <p:cNvCxnSpPr>
              <a:cxnSpLocks/>
              <a:stCxn id="3544" idx="1"/>
              <a:endCxn id="3578" idx="3"/>
            </p:cNvCxnSpPr>
            <p:nvPr/>
          </p:nvCxnSpPr>
          <p:spPr>
            <a:xfrm flipH="1">
              <a:off x="8833436" y="5775145"/>
              <a:ext cx="957596" cy="3238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46" name="Rectangle 3545">
              <a:extLst>
                <a:ext uri="{FF2B5EF4-FFF2-40B4-BE49-F238E27FC236}">
                  <a16:creationId xmlns:a16="http://schemas.microsoft.com/office/drawing/2014/main" id="{64A64E86-C077-C349-12A5-73FD3976A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17070" y="5518116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deploy</a:t>
              </a:r>
            </a:p>
          </p:txBody>
        </p:sp>
        <p:sp>
          <p:nvSpPr>
            <p:cNvPr id="3547" name="Rectangle: Rounded Corners 3546">
              <a:extLst>
                <a:ext uri="{FF2B5EF4-FFF2-40B4-BE49-F238E27FC236}">
                  <a16:creationId xmlns:a16="http://schemas.microsoft.com/office/drawing/2014/main" id="{BE9020C6-2048-D84B-0319-02D29DB6FCC4}"/>
                </a:ext>
              </a:extLst>
            </p:cNvPr>
            <p:cNvSpPr/>
            <p:nvPr/>
          </p:nvSpPr>
          <p:spPr bwMode="auto">
            <a:xfrm>
              <a:off x="886233" y="551811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Calling entity</a:t>
              </a:r>
            </a:p>
          </p:txBody>
        </p:sp>
        <p:sp>
          <p:nvSpPr>
            <p:cNvPr id="3548" name="Rectangle 3547">
              <a:extLst>
                <a:ext uri="{FF2B5EF4-FFF2-40B4-BE49-F238E27FC236}">
                  <a16:creationId xmlns:a16="http://schemas.microsoft.com/office/drawing/2014/main" id="{9FCA2E9E-6339-F1E4-A4FB-876ABD4C6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50310" y="5043092"/>
              <a:ext cx="20708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kubectl apply –f </a:t>
              </a:r>
              <a:r>
                <a:rPr kumimoji="0" lang="en-US" sz="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privileged.yaml</a:t>
              </a:r>
              <a:endPara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549" name="Rectangle 3548">
              <a:extLst>
                <a:ext uri="{FF2B5EF4-FFF2-40B4-BE49-F238E27FC236}">
                  <a16:creationId xmlns:a16="http://schemas.microsoft.com/office/drawing/2014/main" id="{0D50208D-DCBC-6A02-6732-A5FF45FD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953646" y="5775144"/>
              <a:ext cx="66671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Denied</a:t>
              </a:r>
            </a:p>
          </p:txBody>
        </p:sp>
        <p:cxnSp>
          <p:nvCxnSpPr>
            <p:cNvPr id="3550" name="Connector: Elbow 3549">
              <a:extLst>
                <a:ext uri="{FF2B5EF4-FFF2-40B4-BE49-F238E27FC236}">
                  <a16:creationId xmlns:a16="http://schemas.microsoft.com/office/drawing/2014/main" id="{A94A3CAC-C8E3-34B4-AEE3-C5D9E251B334}"/>
                </a:ext>
              </a:extLst>
            </p:cNvPr>
            <p:cNvCxnSpPr>
              <a:cxnSpLocks/>
              <a:stCxn id="3547" idx="0"/>
            </p:cNvCxnSpPr>
            <p:nvPr/>
          </p:nvCxnSpPr>
          <p:spPr>
            <a:xfrm rot="16200000" flipH="1">
              <a:off x="3351469" y="3955049"/>
              <a:ext cx="3239" cy="3129375"/>
            </a:xfrm>
            <a:prstGeom prst="bentConnector4">
              <a:avLst>
                <a:gd name="adj1" fmla="val -7057734"/>
                <a:gd name="adj2" fmla="val 99987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51" name="Flowchart: Connector 3550">
              <a:extLst>
                <a:ext uri="{FF2B5EF4-FFF2-40B4-BE49-F238E27FC236}">
                  <a16:creationId xmlns:a16="http://schemas.microsoft.com/office/drawing/2014/main" id="{B514A3CF-8CEC-3494-3A7C-DD9DC793F6F9}"/>
                </a:ext>
              </a:extLst>
            </p:cNvPr>
            <p:cNvSpPr/>
            <p:nvPr/>
          </p:nvSpPr>
          <p:spPr bwMode="auto">
            <a:xfrm>
              <a:off x="1960515" y="4765984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3552" name="Straight Arrow Connector 3551">
              <a:extLst>
                <a:ext uri="{FF2B5EF4-FFF2-40B4-BE49-F238E27FC236}">
                  <a16:creationId xmlns:a16="http://schemas.microsoft.com/office/drawing/2014/main" id="{91702128-B6DC-1A8F-885B-E4606E4E9049}"/>
                </a:ext>
              </a:extLst>
            </p:cNvPr>
            <p:cNvCxnSpPr>
              <a:cxnSpLocks/>
              <a:stCxn id="3581" idx="1"/>
              <a:endCxn id="3547" idx="3"/>
            </p:cNvCxnSpPr>
            <p:nvPr/>
          </p:nvCxnSpPr>
          <p:spPr>
            <a:xfrm flipH="1" flipV="1">
              <a:off x="2690571" y="5775145"/>
              <a:ext cx="1467281" cy="323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53" name="Flowchart: Connector 3552">
              <a:extLst>
                <a:ext uri="{FF2B5EF4-FFF2-40B4-BE49-F238E27FC236}">
                  <a16:creationId xmlns:a16="http://schemas.microsoft.com/office/drawing/2014/main" id="{F59E915E-E67C-60BB-38B5-4303AA5FE174}"/>
                </a:ext>
              </a:extLst>
            </p:cNvPr>
            <p:cNvSpPr/>
            <p:nvPr/>
          </p:nvSpPr>
          <p:spPr bwMode="auto">
            <a:xfrm>
              <a:off x="2816486" y="5911025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4</a:t>
              </a:r>
            </a:p>
          </p:txBody>
        </p:sp>
        <p:grpSp>
          <p:nvGrpSpPr>
            <p:cNvPr id="3554" name="Group 3553">
              <a:extLst>
                <a:ext uri="{FF2B5EF4-FFF2-40B4-BE49-F238E27FC236}">
                  <a16:creationId xmlns:a16="http://schemas.microsoft.com/office/drawing/2014/main" id="{83F4CBCC-F0DF-4886-661E-DA5C5656E71B}"/>
                </a:ext>
              </a:extLst>
            </p:cNvPr>
            <p:cNvGrpSpPr/>
            <p:nvPr/>
          </p:nvGrpSpPr>
          <p:grpSpPr>
            <a:xfrm>
              <a:off x="4824893" y="3231723"/>
              <a:ext cx="1101072" cy="743826"/>
              <a:chOff x="5135669" y="2484671"/>
              <a:chExt cx="1101072" cy="743826"/>
            </a:xfrm>
          </p:grpSpPr>
          <p:sp>
            <p:nvSpPr>
              <p:cNvPr id="3576" name="Rectangle: Rounded Corners 3575">
                <a:extLst>
                  <a:ext uri="{FF2B5EF4-FFF2-40B4-BE49-F238E27FC236}">
                    <a16:creationId xmlns:a16="http://schemas.microsoft.com/office/drawing/2014/main" id="{6C81CDBB-CC3A-6621-5E47-E0617C2BE4B6}"/>
                  </a:ext>
                </a:extLst>
              </p:cNvPr>
              <p:cNvSpPr/>
              <p:nvPr/>
            </p:nvSpPr>
            <p:spPr bwMode="auto">
              <a:xfrm>
                <a:off x="5135669" y="248467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Pod</a:t>
                </a:r>
              </a:p>
            </p:txBody>
          </p:sp>
          <p:sp>
            <p:nvSpPr>
              <p:cNvPr id="3577" name="Rectangle: Rounded Corners 3576">
                <a:extLst>
                  <a:ext uri="{FF2B5EF4-FFF2-40B4-BE49-F238E27FC236}">
                    <a16:creationId xmlns:a16="http://schemas.microsoft.com/office/drawing/2014/main" id="{33AD89A8-3F52-6F22-C9B2-FC740BBE9D90}"/>
                  </a:ext>
                </a:extLst>
              </p:cNvPr>
              <p:cNvSpPr/>
              <p:nvPr/>
            </p:nvSpPr>
            <p:spPr bwMode="auto">
              <a:xfrm>
                <a:off x="5135669" y="2895663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Deployment</a:t>
                </a:r>
              </a:p>
            </p:txBody>
          </p:sp>
        </p:grpSp>
        <p:grpSp>
          <p:nvGrpSpPr>
            <p:cNvPr id="3555" name="Group 3554">
              <a:extLst>
                <a:ext uri="{FF2B5EF4-FFF2-40B4-BE49-F238E27FC236}">
                  <a16:creationId xmlns:a16="http://schemas.microsoft.com/office/drawing/2014/main" id="{A0E0323A-1B09-CFA5-2EDD-43B55B67F579}"/>
                </a:ext>
              </a:extLst>
            </p:cNvPr>
            <p:cNvGrpSpPr/>
            <p:nvPr/>
          </p:nvGrpSpPr>
          <p:grpSpPr>
            <a:xfrm>
              <a:off x="6011595" y="3231723"/>
              <a:ext cx="1101072" cy="743826"/>
              <a:chOff x="6342532" y="2484671"/>
              <a:chExt cx="1101072" cy="743826"/>
            </a:xfrm>
          </p:grpSpPr>
          <p:sp>
            <p:nvSpPr>
              <p:cNvPr id="3574" name="Rectangle: Rounded Corners 3573">
                <a:extLst>
                  <a:ext uri="{FF2B5EF4-FFF2-40B4-BE49-F238E27FC236}">
                    <a16:creationId xmlns:a16="http://schemas.microsoft.com/office/drawing/2014/main" id="{678721EA-FDED-ABA0-F906-29113CD87CE0}"/>
                  </a:ext>
                </a:extLst>
              </p:cNvPr>
              <p:cNvSpPr/>
              <p:nvPr/>
            </p:nvSpPr>
            <p:spPr bwMode="auto">
              <a:xfrm>
                <a:off x="6342532" y="248467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Service</a:t>
                </a:r>
              </a:p>
            </p:txBody>
          </p:sp>
          <p:sp>
            <p:nvSpPr>
              <p:cNvPr id="3575" name="Rectangle: Rounded Corners 3574">
                <a:extLst>
                  <a:ext uri="{FF2B5EF4-FFF2-40B4-BE49-F238E27FC236}">
                    <a16:creationId xmlns:a16="http://schemas.microsoft.com/office/drawing/2014/main" id="{0037AE41-A5DF-8AF7-01C5-4037B48FA0C4}"/>
                  </a:ext>
                </a:extLst>
              </p:cNvPr>
              <p:cNvSpPr/>
              <p:nvPr/>
            </p:nvSpPr>
            <p:spPr bwMode="auto">
              <a:xfrm>
                <a:off x="6342532" y="2895663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Ingress</a:t>
                </a:r>
              </a:p>
            </p:txBody>
          </p:sp>
        </p:grpSp>
        <p:grpSp>
          <p:nvGrpSpPr>
            <p:cNvPr id="3556" name="Group 3555">
              <a:extLst>
                <a:ext uri="{FF2B5EF4-FFF2-40B4-BE49-F238E27FC236}">
                  <a16:creationId xmlns:a16="http://schemas.microsoft.com/office/drawing/2014/main" id="{259D88F8-46E7-887A-EA0D-D1861A3BA92C}"/>
                </a:ext>
              </a:extLst>
            </p:cNvPr>
            <p:cNvGrpSpPr/>
            <p:nvPr/>
          </p:nvGrpSpPr>
          <p:grpSpPr>
            <a:xfrm>
              <a:off x="7198297" y="3231723"/>
              <a:ext cx="1101072" cy="743826"/>
              <a:chOff x="7550877" y="2477609"/>
              <a:chExt cx="1101072" cy="743826"/>
            </a:xfrm>
          </p:grpSpPr>
          <p:sp>
            <p:nvSpPr>
              <p:cNvPr id="3572" name="Rectangle: Rounded Corners 3571">
                <a:extLst>
                  <a:ext uri="{FF2B5EF4-FFF2-40B4-BE49-F238E27FC236}">
                    <a16:creationId xmlns:a16="http://schemas.microsoft.com/office/drawing/2014/main" id="{845D8C05-B0E7-6566-08EA-8419485FDDFD}"/>
                  </a:ext>
                </a:extLst>
              </p:cNvPr>
              <p:cNvSpPr/>
              <p:nvPr/>
            </p:nvSpPr>
            <p:spPr bwMode="auto">
              <a:xfrm>
                <a:off x="7550877" y="2477609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Custom Resource Definition (CRD)</a:t>
                </a:r>
              </a:p>
            </p:txBody>
          </p:sp>
          <p:sp>
            <p:nvSpPr>
              <p:cNvPr id="3573" name="Rectangle: Rounded Corners 3572">
                <a:extLst>
                  <a:ext uri="{FF2B5EF4-FFF2-40B4-BE49-F238E27FC236}">
                    <a16:creationId xmlns:a16="http://schemas.microsoft.com/office/drawing/2014/main" id="{430A2960-81B9-6EC0-9C1A-BFD2B3B5D65A}"/>
                  </a:ext>
                </a:extLst>
              </p:cNvPr>
              <p:cNvSpPr/>
              <p:nvPr/>
            </p:nvSpPr>
            <p:spPr bwMode="auto">
              <a:xfrm>
                <a:off x="7550877" y="288860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Deployment</a:t>
                </a:r>
              </a:p>
            </p:txBody>
          </p:sp>
        </p:grpSp>
        <p:grpSp>
          <p:nvGrpSpPr>
            <p:cNvPr id="3557" name="Group 3556">
              <a:extLst>
                <a:ext uri="{FF2B5EF4-FFF2-40B4-BE49-F238E27FC236}">
                  <a16:creationId xmlns:a16="http://schemas.microsoft.com/office/drawing/2014/main" id="{BF87B8B0-6BBB-923F-F70C-854E976A8570}"/>
                </a:ext>
              </a:extLst>
            </p:cNvPr>
            <p:cNvGrpSpPr/>
            <p:nvPr/>
          </p:nvGrpSpPr>
          <p:grpSpPr>
            <a:xfrm>
              <a:off x="9055037" y="3231723"/>
              <a:ext cx="1101072" cy="743826"/>
              <a:chOff x="7550877" y="2477609"/>
              <a:chExt cx="1101072" cy="743826"/>
            </a:xfrm>
          </p:grpSpPr>
          <p:sp>
            <p:nvSpPr>
              <p:cNvPr id="3570" name="Rectangle: Rounded Corners 3569">
                <a:extLst>
                  <a:ext uri="{FF2B5EF4-FFF2-40B4-BE49-F238E27FC236}">
                    <a16:creationId xmlns:a16="http://schemas.microsoft.com/office/drawing/2014/main" id="{8F87F60C-B5FB-3417-D1D2-D66C889446A5}"/>
                  </a:ext>
                </a:extLst>
              </p:cNvPr>
              <p:cNvSpPr/>
              <p:nvPr/>
            </p:nvSpPr>
            <p:spPr bwMode="auto">
              <a:xfrm>
                <a:off x="7550877" y="2477609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PolicyTemplate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 </a:t>
                </a:r>
                <a:b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CRD</a:t>
                </a:r>
              </a:p>
            </p:txBody>
          </p:sp>
          <p:sp>
            <p:nvSpPr>
              <p:cNvPr id="3571" name="Rectangle: Rounded Corners 3570">
                <a:extLst>
                  <a:ext uri="{FF2B5EF4-FFF2-40B4-BE49-F238E27FC236}">
                    <a16:creationId xmlns:a16="http://schemas.microsoft.com/office/drawing/2014/main" id="{C340DE76-11C8-39AF-EE16-F423F24187A4}"/>
                  </a:ext>
                </a:extLst>
              </p:cNvPr>
              <p:cNvSpPr/>
              <p:nvPr/>
            </p:nvSpPr>
            <p:spPr bwMode="auto">
              <a:xfrm>
                <a:off x="7550877" y="288860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PolicyInstance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 </a:t>
                </a:r>
                <a:b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CRD</a:t>
                </a:r>
              </a:p>
            </p:txBody>
          </p:sp>
        </p:grpSp>
        <p:cxnSp>
          <p:nvCxnSpPr>
            <p:cNvPr id="3558" name="Straight Arrow Connector 3557">
              <a:extLst>
                <a:ext uri="{FF2B5EF4-FFF2-40B4-BE49-F238E27FC236}">
                  <a16:creationId xmlns:a16="http://schemas.microsoft.com/office/drawing/2014/main" id="{F1C15EC2-9404-2DD2-8CE7-A81CAF8C096C}"/>
                </a:ext>
              </a:extLst>
            </p:cNvPr>
            <p:cNvCxnSpPr>
              <a:cxnSpLocks/>
              <a:endCxn id="3535" idx="2"/>
            </p:cNvCxnSpPr>
            <p:nvPr/>
          </p:nvCxnSpPr>
          <p:spPr>
            <a:xfrm flipV="1">
              <a:off x="9605573" y="4067934"/>
              <a:ext cx="0" cy="1715349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3559" name="Straight Arrow Connector 3558">
              <a:extLst>
                <a:ext uri="{FF2B5EF4-FFF2-40B4-BE49-F238E27FC236}">
                  <a16:creationId xmlns:a16="http://schemas.microsoft.com/office/drawing/2014/main" id="{92A4E764-09DA-2FE9-88FE-647FB7F7C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405" y="4067934"/>
              <a:ext cx="0" cy="1113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3560" name="Rectangle 3559">
              <a:extLst>
                <a:ext uri="{FF2B5EF4-FFF2-40B4-BE49-F238E27FC236}">
                  <a16:creationId xmlns:a16="http://schemas.microsoft.com/office/drawing/2014/main" id="{5D252E80-C123-AD7D-AF36-F28A34A81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50939" y="4516845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create</a:t>
              </a:r>
            </a:p>
          </p:txBody>
        </p:sp>
        <p:sp>
          <p:nvSpPr>
            <p:cNvPr id="3561" name="Rectangle 3560">
              <a:extLst>
                <a:ext uri="{FF2B5EF4-FFF2-40B4-BE49-F238E27FC236}">
                  <a16:creationId xmlns:a16="http://schemas.microsoft.com/office/drawing/2014/main" id="{B98CB3DC-1D97-309B-CB99-3CBF42A97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7378" y="4516845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watch</a:t>
              </a:r>
            </a:p>
          </p:txBody>
        </p:sp>
        <p:pic>
          <p:nvPicPr>
            <p:cNvPr id="3562" name="Graphic 3561">
              <a:extLst>
                <a:ext uri="{FF2B5EF4-FFF2-40B4-BE49-F238E27FC236}">
                  <a16:creationId xmlns:a16="http://schemas.microsoft.com/office/drawing/2014/main" id="{D9D9D88E-394A-CBB4-C848-534A1605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7048" y="2647443"/>
              <a:ext cx="365760" cy="365760"/>
            </a:xfrm>
            <a:prstGeom prst="rect">
              <a:avLst/>
            </a:prstGeom>
          </p:spPr>
        </p:pic>
        <p:sp>
          <p:nvSpPr>
            <p:cNvPr id="3563" name="Rectangle: Rounded Corners 3562">
              <a:extLst>
                <a:ext uri="{FF2B5EF4-FFF2-40B4-BE49-F238E27FC236}">
                  <a16:creationId xmlns:a16="http://schemas.microsoft.com/office/drawing/2014/main" id="{7E3AEA71-38CD-FFE1-CED5-D3A34436D70A}"/>
                </a:ext>
              </a:extLst>
            </p:cNvPr>
            <p:cNvSpPr/>
            <p:nvPr/>
          </p:nvSpPr>
          <p:spPr bwMode="auto">
            <a:xfrm>
              <a:off x="9425557" y="956211"/>
              <a:ext cx="2516781" cy="1350613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3564" name="Group 3563">
              <a:extLst>
                <a:ext uri="{FF2B5EF4-FFF2-40B4-BE49-F238E27FC236}">
                  <a16:creationId xmlns:a16="http://schemas.microsoft.com/office/drawing/2014/main" id="{2BA95A53-91B5-613E-AE3E-11A1F909A180}"/>
                </a:ext>
              </a:extLst>
            </p:cNvPr>
            <p:cNvGrpSpPr/>
            <p:nvPr/>
          </p:nvGrpSpPr>
          <p:grpSpPr>
            <a:xfrm>
              <a:off x="10118434" y="1224536"/>
              <a:ext cx="1150478" cy="861381"/>
              <a:chOff x="5937316" y="1212941"/>
              <a:chExt cx="1150478" cy="861381"/>
            </a:xfrm>
          </p:grpSpPr>
          <p:sp>
            <p:nvSpPr>
              <p:cNvPr id="3568" name="Rectangle: Rounded Corners 3567">
                <a:extLst>
                  <a:ext uri="{FF2B5EF4-FFF2-40B4-BE49-F238E27FC236}">
                    <a16:creationId xmlns:a16="http://schemas.microsoft.com/office/drawing/2014/main" id="{5CE66417-7F55-6069-AE38-0AFAAE0B7688}"/>
                  </a:ext>
                </a:extLst>
              </p:cNvPr>
              <p:cNvSpPr/>
              <p:nvPr/>
            </p:nvSpPr>
            <p:spPr bwMode="auto">
              <a:xfrm>
                <a:off x="5937316" y="1212941"/>
                <a:ext cx="1150478" cy="8613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Policy</a:t>
                </a:r>
              </a:p>
            </p:txBody>
          </p:sp>
          <p:pic>
            <p:nvPicPr>
              <p:cNvPr id="3569" name="Graphic 3568">
                <a:extLst>
                  <a:ext uri="{FF2B5EF4-FFF2-40B4-BE49-F238E27FC236}">
                    <a16:creationId xmlns:a16="http://schemas.microsoft.com/office/drawing/2014/main" id="{3E6995B2-1C33-8BC0-22C1-02AE98C49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6274230" y="1556122"/>
                <a:ext cx="457200" cy="457200"/>
              </a:xfrm>
              <a:prstGeom prst="rect">
                <a:avLst/>
              </a:prstGeom>
              <a:effectLst/>
            </p:spPr>
          </p:pic>
        </p:grpSp>
        <p:pic>
          <p:nvPicPr>
            <p:cNvPr id="3565" name="Graphic 3564">
              <a:extLst>
                <a:ext uri="{FF2B5EF4-FFF2-40B4-BE49-F238E27FC236}">
                  <a16:creationId xmlns:a16="http://schemas.microsoft.com/office/drawing/2014/main" id="{BE49FA2C-6A7B-7FDB-B8DB-08D69A675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90297" y="989441"/>
              <a:ext cx="517998" cy="517998"/>
            </a:xfrm>
            <a:prstGeom prst="rect">
              <a:avLst/>
            </a:prstGeom>
          </p:spPr>
        </p:pic>
        <p:sp>
          <p:nvSpPr>
            <p:cNvPr id="3566" name="Rectangle 3565">
              <a:extLst>
                <a:ext uri="{FF2B5EF4-FFF2-40B4-BE49-F238E27FC236}">
                  <a16:creationId xmlns:a16="http://schemas.microsoft.com/office/drawing/2014/main" id="{05883795-42C1-8632-9CF5-79BE012D3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14287" y="4374909"/>
              <a:ext cx="1251673" cy="673533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Fetch policy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definitions, assignments, and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Report compliance</a:t>
              </a:r>
            </a:p>
          </p:txBody>
        </p:sp>
        <p:cxnSp>
          <p:nvCxnSpPr>
            <p:cNvPr id="3567" name="Straight Arrow Connector 3566">
              <a:extLst>
                <a:ext uri="{FF2B5EF4-FFF2-40B4-BE49-F238E27FC236}">
                  <a16:creationId xmlns:a16="http://schemas.microsoft.com/office/drawing/2014/main" id="{2432A299-2B9D-9108-5043-E3D67AAA60A0}"/>
                </a:ext>
              </a:extLst>
            </p:cNvPr>
            <p:cNvCxnSpPr>
              <a:cxnSpLocks/>
              <a:stCxn id="3544" idx="0"/>
              <a:endCxn id="3568" idx="2"/>
            </p:cNvCxnSpPr>
            <p:nvPr/>
          </p:nvCxnSpPr>
          <p:spPr>
            <a:xfrm flipV="1">
              <a:off x="10693201" y="2085917"/>
              <a:ext cx="472" cy="343220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272" name="Group 3271">
            <a:extLst>
              <a:ext uri="{FF2B5EF4-FFF2-40B4-BE49-F238E27FC236}">
                <a16:creationId xmlns:a16="http://schemas.microsoft.com/office/drawing/2014/main" id="{35203B5A-97CD-32F2-5E84-ADD7D731DFBE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3273" name="Group 3272">
              <a:extLst>
                <a:ext uri="{FF2B5EF4-FFF2-40B4-BE49-F238E27FC236}">
                  <a16:creationId xmlns:a16="http://schemas.microsoft.com/office/drawing/2014/main" id="{F5A1FF50-B1DE-01F0-748C-AEC65E0D6083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3275" name="Group 3274">
                <a:extLst>
                  <a:ext uri="{FF2B5EF4-FFF2-40B4-BE49-F238E27FC236}">
                    <a16:creationId xmlns:a16="http://schemas.microsoft.com/office/drawing/2014/main" id="{A41FA5FA-6C56-4303-CA6F-5CFB8FB95E98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3278" name="Rectangle: Rounded Corners 3277">
                  <a:extLst>
                    <a:ext uri="{FF2B5EF4-FFF2-40B4-BE49-F238E27FC236}">
                      <a16:creationId xmlns:a16="http://schemas.microsoft.com/office/drawing/2014/main" id="{554582CC-6FFC-BE40-6892-0C215614C6F9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</a:t>
                  </a:r>
                  <a:r>
                    <a:rPr kumimoji="0" lang="en-US" sz="3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Azure </a:t>
                  </a:r>
                  <a:r>
                    <a:rPr lang="en-US" sz="3600" kern="0" dirty="0">
                      <a:solidFill>
                        <a:srgbClr val="FFFFFF"/>
                      </a:solidFill>
                      <a:latin typeface="Segoe UI Semibold (Headings)"/>
                    </a:rPr>
                    <a:t>Arc-enabled Kubernetes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3279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222AFD45-36C1-180B-D239-6C318AA7A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76" name="Graphic 3275">
                <a:extLst>
                  <a:ext uri="{FF2B5EF4-FFF2-40B4-BE49-F238E27FC236}">
                    <a16:creationId xmlns:a16="http://schemas.microsoft.com/office/drawing/2014/main" id="{BAD1E43F-980B-0E8B-BF11-972D659D3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3277" name="Graphic 3276">
                <a:extLst>
                  <a:ext uri="{FF2B5EF4-FFF2-40B4-BE49-F238E27FC236}">
                    <a16:creationId xmlns:a16="http://schemas.microsoft.com/office/drawing/2014/main" id="{7340F605-F183-3647-0938-75D527589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3274" name="Graphic 3273">
              <a:extLst>
                <a:ext uri="{FF2B5EF4-FFF2-40B4-BE49-F238E27FC236}">
                  <a16:creationId xmlns:a16="http://schemas.microsoft.com/office/drawing/2014/main" id="{C350B606-03E6-2F4D-6A84-F1436629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pic>
        <p:nvPicPr>
          <p:cNvPr id="3266" name="Picture 3265">
            <a:extLst>
              <a:ext uri="{FF2B5EF4-FFF2-40B4-BE49-F238E27FC236}">
                <a16:creationId xmlns:a16="http://schemas.microsoft.com/office/drawing/2014/main" id="{BF0C6EB6-90C2-9047-7742-1C2615993106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72449" y="3124369"/>
            <a:ext cx="9831803" cy="4983480"/>
          </a:xfrm>
          <a:prstGeom prst="rect">
            <a:avLst/>
          </a:prstGeom>
        </p:spPr>
      </p:pic>
      <p:grpSp>
        <p:nvGrpSpPr>
          <p:cNvPr id="3267" name="Group 3266">
            <a:extLst>
              <a:ext uri="{FF2B5EF4-FFF2-40B4-BE49-F238E27FC236}">
                <a16:creationId xmlns:a16="http://schemas.microsoft.com/office/drawing/2014/main" id="{747054CE-3A90-CFC9-E56E-6F571E225864}"/>
              </a:ext>
            </a:extLst>
          </p:cNvPr>
          <p:cNvGrpSpPr/>
          <p:nvPr/>
        </p:nvGrpSpPr>
        <p:grpSpPr>
          <a:xfrm>
            <a:off x="235500" y="21581598"/>
            <a:ext cx="32447400" cy="944649"/>
            <a:chOff x="235500" y="14912461"/>
            <a:chExt cx="32447400" cy="944649"/>
          </a:xfrm>
        </p:grpSpPr>
        <p:sp>
          <p:nvSpPr>
            <p:cNvPr id="3268" name="Rectangle: Rounded Corners 3267">
              <a:extLst>
                <a:ext uri="{FF2B5EF4-FFF2-40B4-BE49-F238E27FC236}">
                  <a16:creationId xmlns:a16="http://schemas.microsoft.com/office/drawing/2014/main" id="{8256A940-E93F-9AFE-E18E-AFBFD44ACB31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v1.4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3269" name="Picture 3268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92D2A17E-E655-E160-9F0F-685D00EF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45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1073</Words>
  <Application>Microsoft Office PowerPoint</Application>
  <PresentationFormat>Custom</PresentationFormat>
  <Paragraphs>267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Segoe UI</vt:lpstr>
      <vt:lpstr>Segoe UI Semibold</vt:lpstr>
      <vt:lpstr>Segoe UI Semibold (Headings)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2024-10-03T23:47:46Z</dcterms:created>
  <dcterms:modified xsi:type="dcterms:W3CDTF">2025-03-25T12:51:08Z</dcterms:modified>
  <cp:contentStatus/>
</cp:coreProperties>
</file>